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tif" ContentType="image/tif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44"/>
  </p:notesMasterIdLst>
  <p:handoutMasterIdLst>
    <p:handoutMasterId r:id="rId45"/>
  </p:handoutMasterIdLst>
  <p:sldIdLst>
    <p:sldId id="396" r:id="rId2"/>
    <p:sldId id="421" r:id="rId3"/>
    <p:sldId id="462" r:id="rId4"/>
    <p:sldId id="463" r:id="rId5"/>
    <p:sldId id="477" r:id="rId6"/>
    <p:sldId id="464" r:id="rId7"/>
    <p:sldId id="478" r:id="rId8"/>
    <p:sldId id="479" r:id="rId9"/>
    <p:sldId id="492" r:id="rId10"/>
    <p:sldId id="493" r:id="rId11"/>
    <p:sldId id="465" r:id="rId12"/>
    <p:sldId id="466" r:id="rId13"/>
    <p:sldId id="467" r:id="rId14"/>
    <p:sldId id="468" r:id="rId15"/>
    <p:sldId id="469" r:id="rId16"/>
    <p:sldId id="470" r:id="rId17"/>
    <p:sldId id="475" r:id="rId18"/>
    <p:sldId id="471" r:id="rId19"/>
    <p:sldId id="472" r:id="rId20"/>
    <p:sldId id="495" r:id="rId21"/>
    <p:sldId id="476" r:id="rId22"/>
    <p:sldId id="474" r:id="rId23"/>
    <p:sldId id="494" r:id="rId24"/>
    <p:sldId id="444" r:id="rId25"/>
    <p:sldId id="445" r:id="rId26"/>
    <p:sldId id="448" r:id="rId27"/>
    <p:sldId id="447" r:id="rId28"/>
    <p:sldId id="446" r:id="rId29"/>
    <p:sldId id="449" r:id="rId30"/>
    <p:sldId id="440" r:id="rId31"/>
    <p:sldId id="480" r:id="rId32"/>
    <p:sldId id="481" r:id="rId33"/>
    <p:sldId id="482" r:id="rId34"/>
    <p:sldId id="483" r:id="rId35"/>
    <p:sldId id="484" r:id="rId36"/>
    <p:sldId id="485" r:id="rId37"/>
    <p:sldId id="486" r:id="rId38"/>
    <p:sldId id="487" r:id="rId39"/>
    <p:sldId id="488" r:id="rId40"/>
    <p:sldId id="489" r:id="rId41"/>
    <p:sldId id="490" r:id="rId42"/>
    <p:sldId id="491" r:id="rId43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93" userDrawn="1">
          <p15:clr>
            <a:srgbClr val="A4A3A4"/>
          </p15:clr>
        </p15:guide>
        <p15:guide id="3" pos="7559" userDrawn="1">
          <p15:clr>
            <a:srgbClr val="A4A3A4"/>
          </p15:clr>
        </p15:guide>
        <p15:guide id="5" orient="horz" pos="822" userDrawn="1">
          <p15:clr>
            <a:srgbClr val="A4A3A4"/>
          </p15:clr>
        </p15:guide>
        <p15:guide id="6" orient="horz" pos="3090" userDrawn="1">
          <p15:clr>
            <a:srgbClr val="A4A3A4"/>
          </p15:clr>
        </p15:guide>
        <p15:guide id="7" pos="189" userDrawn="1">
          <p15:clr>
            <a:srgbClr val="A4A3A4"/>
          </p15:clr>
        </p15:guide>
        <p15:guide id="9" pos="3840" userDrawn="1">
          <p15:clr>
            <a:srgbClr val="A4A3A4"/>
          </p15:clr>
        </p15:guide>
        <p15:guide id="14" pos="7423" userDrawn="1">
          <p15:clr>
            <a:srgbClr val="A4A3A4"/>
          </p15:clr>
        </p15:guide>
        <p15:guide id="15" pos="2230" userDrawn="1">
          <p15:clr>
            <a:srgbClr val="A4A3A4"/>
          </p15:clr>
        </p15:guide>
        <p15:guide id="16" orient="horz" pos="618" userDrawn="1">
          <p15:clr>
            <a:srgbClr val="A4A3A4"/>
          </p15:clr>
        </p15:guide>
        <p15:guide id="17" pos="524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C2E5F0"/>
    <a:srgbClr val="E4EEF8"/>
    <a:srgbClr val="66FFFF"/>
    <a:srgbClr val="96E2EA"/>
    <a:srgbClr val="C0EDF2"/>
    <a:srgbClr val="BCD6EE"/>
    <a:srgbClr val="000000"/>
    <a:srgbClr val="F19375"/>
    <a:srgbClr val="A54C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166" autoAdjust="0"/>
    <p:restoredTop sz="96395" autoAdjust="0"/>
  </p:normalViewPr>
  <p:slideViewPr>
    <p:cSldViewPr snapToGrid="0" showGuides="1">
      <p:cViewPr varScale="1">
        <p:scale>
          <a:sx n="112" d="100"/>
          <a:sy n="112" d="100"/>
        </p:scale>
        <p:origin x="576" y="36"/>
      </p:cViewPr>
      <p:guideLst>
        <p:guide pos="393"/>
        <p:guide pos="7559"/>
        <p:guide orient="horz" pos="822"/>
        <p:guide orient="horz" pos="3090"/>
        <p:guide pos="189"/>
        <p:guide pos="3840"/>
        <p:guide pos="7423"/>
        <p:guide pos="2230"/>
        <p:guide orient="horz" pos="618"/>
        <p:guide pos="524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68400" cy="684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5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1B0271-696A-4A81-ABCB-F3C15061E2C6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2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5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E2B882-54BB-4A3F-A288-91EC002798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164171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3F4647-228F-4B9C-8AE9-E5149BFFE16F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5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9184CB-E6A9-4018-AA34-EF4D18A0E4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843894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0431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96765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40897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01179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58065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30401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86857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32904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61921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78696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18760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39864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4940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2780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449052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366597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345931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372530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110160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59422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181943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13926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665634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316114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042434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882316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107186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147516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312653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571681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969756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34522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52933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838851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976151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325116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19924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29290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5405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71893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16620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1897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970EE-E3D2-46E2-8C47-ACC4ABDFA53B}" type="datetime1">
              <a:rPr lang="ru-RU" smtClean="0"/>
              <a:t>30.10.2023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A2703-0EC3-457A-9946-013C4D6DA5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1635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55FED-7ED2-4385-B721-679387D435A7}" type="datetime1">
              <a:rPr lang="ru-RU" smtClean="0"/>
              <a:t>30.10.2023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A2703-0EC3-457A-9946-013C4D6DA5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4903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198C1-713A-409A-A79B-2565E966B830}" type="datetime1">
              <a:rPr lang="ru-RU" smtClean="0"/>
              <a:t>30.10.2023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A2703-0EC3-457A-9946-013C4D6DA5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8803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A6960-AF1A-4681-9261-07C8E0E50780}" type="datetime1">
              <a:rPr lang="ru-RU" smtClean="0"/>
              <a:t>30.10.2023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A2703-0EC3-457A-9946-013C4D6DA5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3147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94F45-81F6-4A69-AB92-77687D055A85}" type="datetime1">
              <a:rPr lang="ru-RU" smtClean="0"/>
              <a:t>30.10.2023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A2703-0EC3-457A-9946-013C4D6DA5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3603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A5276-80C3-4245-8493-A3BEB3D9EC79}" type="datetime1">
              <a:rPr lang="ru-RU" smtClean="0"/>
              <a:t>30.10.2023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A2703-0EC3-457A-9946-013C4D6DA5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6812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87977-1B0B-49C8-90CD-56CB6B5F128E}" type="datetime1">
              <a:rPr lang="ru-RU" smtClean="0"/>
              <a:t>30.10.2023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A2703-0EC3-457A-9946-013C4D6DA5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2468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4B273-A719-4FE0-BCD0-BB5E0AA1AB01}" type="datetime1">
              <a:rPr lang="ru-RU" smtClean="0"/>
              <a:t>30.10.2023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A2703-0EC3-457A-9946-013C4D6DA5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3477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43BB2-3D87-4E2A-A541-EB042932E14C}" type="datetime1">
              <a:rPr lang="ru-RU" smtClean="0"/>
              <a:t>30.10.2023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A2703-0EC3-457A-9946-013C4D6DA5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2608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65667-F095-4A4D-80C8-91E894CC24F9}" type="datetime1">
              <a:rPr lang="ru-RU" smtClean="0"/>
              <a:t>30.10.2023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A2703-0EC3-457A-9946-013C4D6DA5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8482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900B2-1C6B-4F7F-8B84-9FD767DB88DC}" type="datetime1">
              <a:rPr lang="ru-RU" smtClean="0"/>
              <a:t>30.10.2023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A2703-0EC3-457A-9946-013C4D6DA5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5770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C0502-FE03-4847-AEC8-752E59D937C7}" type="datetime1">
              <a:rPr lang="ru-RU" smtClean="0"/>
              <a:t>30.10.2023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BA2703-0EC3-457A-9946-013C4D6DA5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7411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tiff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jpe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8.jpe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13" Type="http://schemas.openxmlformats.org/officeDocument/2006/relationships/image" Target="../media/image48.png"/><Relationship Id="rId3" Type="http://schemas.openxmlformats.org/officeDocument/2006/relationships/image" Target="../media/image1.jpg"/><Relationship Id="rId7" Type="http://schemas.openxmlformats.org/officeDocument/2006/relationships/image" Target="../media/image42.png"/><Relationship Id="rId12" Type="http://schemas.openxmlformats.org/officeDocument/2006/relationships/image" Target="../media/image4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11" Type="http://schemas.openxmlformats.org/officeDocument/2006/relationships/image" Target="../media/image46.jpeg"/><Relationship Id="rId5" Type="http://schemas.openxmlformats.org/officeDocument/2006/relationships/image" Target="../media/image40.jpeg"/><Relationship Id="rId10" Type="http://schemas.openxmlformats.org/officeDocument/2006/relationships/image" Target="../media/image45.jpeg"/><Relationship Id="rId4" Type="http://schemas.openxmlformats.org/officeDocument/2006/relationships/image" Target="../media/image5.png"/><Relationship Id="rId9" Type="http://schemas.openxmlformats.org/officeDocument/2006/relationships/image" Target="../media/image4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0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49.jpg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53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1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14.pn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5.png"/><Relationship Id="rId9" Type="http://schemas.openxmlformats.org/officeDocument/2006/relationships/image" Target="../media/image12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image" Target="../media/image1.jp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54.png"/><Relationship Id="rId4" Type="http://schemas.openxmlformats.org/officeDocument/2006/relationships/image" Target="../media/image5.png"/><Relationship Id="rId9" Type="http://schemas.openxmlformats.org/officeDocument/2006/relationships/image" Target="../media/image38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57.png"/><Relationship Id="rId4" Type="http://schemas.openxmlformats.org/officeDocument/2006/relationships/image" Target="../media/image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65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openxmlformats.org/officeDocument/2006/relationships/image" Target="../media/image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66.jpeg"/><Relationship Id="rId4" Type="http://schemas.openxmlformats.org/officeDocument/2006/relationships/image" Target="../media/image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70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jpeg"/><Relationship Id="rId5" Type="http://schemas.openxmlformats.org/officeDocument/2006/relationships/image" Target="../media/image68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microsoft.com/office/2007/relationships/hdphoto" Target="../media/hdphoto5.wdp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71.jpeg"/><Relationship Id="rId4" Type="http://schemas.openxmlformats.org/officeDocument/2006/relationships/image" Target="../media/image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tiff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tif"/><Relationship Id="rId3" Type="http://schemas.openxmlformats.org/officeDocument/2006/relationships/image" Target="../media/image1.jp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.jp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1.jp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7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4" t="-226" r="3433" b="19192"/>
          <a:stretch/>
        </p:blipFill>
        <p:spPr>
          <a:xfrm>
            <a:off x="973266" y="1892768"/>
            <a:ext cx="7302937" cy="355479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" name="TextBox 1"/>
          <p:cNvSpPr txBox="1"/>
          <p:nvPr/>
        </p:nvSpPr>
        <p:spPr>
          <a:xfrm>
            <a:off x="6290973" y="229321"/>
            <a:ext cx="5125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5B9BD5">
                    <a:lumMod val="20000"/>
                    <a:lumOff val="80000"/>
                  </a:srgbClr>
                </a:solidFill>
                <a:latin typeface="Franklin Gothic Demi Cond" pitchFamily="34" charset="0"/>
                <a:ea typeface="Arial Unicode MS" pitchFamily="34" charset="-128"/>
                <a:cs typeface="Times New Roman" pitchFamily="18" charset="0"/>
              </a:rPr>
              <a:t>КРАСНОДАРСКОЕ ВЫСШЕЕ ВОЕННОЕ УЧИЛИЩЕ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12110" y="6362355"/>
            <a:ext cx="12218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5B9BD5">
                    <a:lumMod val="20000"/>
                    <a:lumOff val="80000"/>
                  </a:srgbClr>
                </a:solidFill>
                <a:latin typeface="Franklin Gothic Demi Cond" pitchFamily="34" charset="0"/>
                <a:ea typeface="Arial Unicode MS" pitchFamily="34" charset="-128"/>
                <a:cs typeface="Times New Roman" pitchFamily="18" charset="0"/>
              </a:rPr>
              <a:t>КРАСНОДАР 2023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0411" y="1205738"/>
            <a:ext cx="7912852" cy="547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1285353" fontAlgn="ctr">
              <a:lnSpc>
                <a:spcPct val="90000"/>
              </a:lnSpc>
            </a:pPr>
            <a:r>
              <a:rPr lang="ru-RU" sz="3200" b="1" kern="0" dirty="0">
                <a:solidFill>
                  <a:schemeClr val="bg1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ial Narrow" panose="020B0606020202030204" pitchFamily="34" charset="0"/>
                <a:cs typeface="Arial" pitchFamily="34" charset="0"/>
              </a:rPr>
              <a:t>Краснодарское высшее военное училище</a:t>
            </a:r>
          </a:p>
        </p:txBody>
      </p:sp>
      <p:pic>
        <p:nvPicPr>
          <p:cNvPr id="1026" name="Picture 2" descr="Эмблема Большая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8295" y="1543030"/>
            <a:ext cx="3244518" cy="4076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923" y="2814824"/>
            <a:ext cx="2083645" cy="2502163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410411" y="5324171"/>
            <a:ext cx="7912852" cy="781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1285353" fontAlgn="ctr">
              <a:lnSpc>
                <a:spcPct val="80000"/>
              </a:lnSpc>
            </a:pPr>
            <a:r>
              <a:rPr lang="ru-RU" sz="2800" b="1" kern="0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ial Narrow" panose="020B0606020202030204" pitchFamily="34" charset="0"/>
                <a:cs typeface="Arial" pitchFamily="34" charset="0"/>
              </a:rPr>
              <a:t>«Вопросы поступления и обучения курсантов </a:t>
            </a:r>
          </a:p>
          <a:p>
            <a:pPr lvl="0" algn="ctr" defTabSz="1285353" fontAlgn="ctr">
              <a:lnSpc>
                <a:spcPct val="80000"/>
              </a:lnSpc>
            </a:pPr>
            <a:r>
              <a:rPr lang="ru-RU" sz="2800" b="1" kern="0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ial Narrow" panose="020B0606020202030204" pitchFamily="34" charset="0"/>
                <a:cs typeface="Arial" pitchFamily="34" charset="0"/>
              </a:rPr>
              <a:t>в Краснодарском высшем военном училище»</a:t>
            </a:r>
          </a:p>
        </p:txBody>
      </p:sp>
    </p:spTree>
    <p:extLst>
      <p:ext uri="{BB962C8B-B14F-4D97-AF65-F5344CB8AC3E}">
        <p14:creationId xmlns:p14="http://schemas.microsoft.com/office/powerpoint/2010/main" val="26868764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0" y="156724"/>
            <a:ext cx="121920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800" dirty="0">
                <a:solidFill>
                  <a:schemeClr val="accent1">
                    <a:lumMod val="20000"/>
                    <a:lumOff val="80000"/>
                  </a:schemeClr>
                </a:solidFill>
                <a:latin typeface="Franklin Gothic Demi Cond" pitchFamily="34" charset="0"/>
              </a:rPr>
              <a:t>Художественное творчество курсантов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1221" y="6374441"/>
            <a:ext cx="509539" cy="444044"/>
          </a:xfrm>
          <a:prstGeom prst="rect">
            <a:avLst/>
          </a:prstGeom>
          <a:effectLst>
            <a:glow rad="152400">
              <a:schemeClr val="accent1">
                <a:alpha val="21000"/>
              </a:schemeClr>
            </a:glow>
          </a:effec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561220" y="6374442"/>
            <a:ext cx="509539" cy="444044"/>
          </a:xfrm>
        </p:spPr>
        <p:txBody>
          <a:bodyPr/>
          <a:lstStyle/>
          <a:p>
            <a:pPr algn="ctr"/>
            <a:fld id="{F9BA2703-0EC3-457A-9946-013C4D6DA5E1}" type="slidenum">
              <a:rPr lang="ru-RU" sz="2000">
                <a:solidFill>
                  <a:srgbClr val="5B9BD5">
                    <a:lumMod val="20000"/>
                    <a:lumOff val="80000"/>
                  </a:srgbClr>
                </a:solidFill>
                <a:latin typeface="Bookman Old Style" panose="02050604050505020204" pitchFamily="18" charset="0"/>
              </a:rPr>
              <a:pPr algn="ctr"/>
              <a:t>10</a:t>
            </a:fld>
            <a:endParaRPr lang="ru-RU" sz="2000" dirty="0">
              <a:solidFill>
                <a:srgbClr val="5B9BD5">
                  <a:lumMod val="20000"/>
                  <a:lumOff val="80000"/>
                </a:srgbClr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46" y="1133278"/>
            <a:ext cx="4320000" cy="288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" name="Рисунок 19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974" y="2193032"/>
            <a:ext cx="4320000" cy="288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102" y="3342324"/>
            <a:ext cx="4320000" cy="288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8874876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0" y="156724"/>
            <a:ext cx="121920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800" dirty="0">
                <a:solidFill>
                  <a:schemeClr val="accent1">
                    <a:lumMod val="20000"/>
                    <a:lumOff val="80000"/>
                  </a:schemeClr>
                </a:solidFill>
                <a:latin typeface="Franklin Gothic Demi Cond" pitchFamily="34" charset="0"/>
              </a:rPr>
              <a:t>Программы подготовки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1221" y="6374441"/>
            <a:ext cx="509539" cy="444044"/>
          </a:xfrm>
          <a:prstGeom prst="rect">
            <a:avLst/>
          </a:prstGeom>
          <a:effectLst>
            <a:glow rad="152400">
              <a:schemeClr val="accent1">
                <a:alpha val="21000"/>
              </a:schemeClr>
            </a:glow>
          </a:effec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561220" y="6374442"/>
            <a:ext cx="509539" cy="444044"/>
          </a:xfrm>
        </p:spPr>
        <p:txBody>
          <a:bodyPr/>
          <a:lstStyle/>
          <a:p>
            <a:pPr algn="ctr"/>
            <a:fld id="{F9BA2703-0EC3-457A-9946-013C4D6DA5E1}" type="slidenum">
              <a:rPr lang="ru-RU" sz="2000">
                <a:solidFill>
                  <a:srgbClr val="5B9BD5">
                    <a:lumMod val="20000"/>
                    <a:lumOff val="80000"/>
                  </a:srgbClr>
                </a:solidFill>
                <a:latin typeface="Bookman Old Style" panose="02050604050505020204" pitchFamily="18" charset="0"/>
              </a:rPr>
              <a:pPr algn="ctr"/>
              <a:t>11</a:t>
            </a:fld>
            <a:endParaRPr lang="ru-RU" sz="2000" dirty="0">
              <a:solidFill>
                <a:srgbClr val="5B9BD5">
                  <a:lumMod val="20000"/>
                  <a:lumOff val="80000"/>
                </a:srgb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11" name="Скругленный прямоугольник 19">
            <a:extLst>
              <a:ext uri="{FF2B5EF4-FFF2-40B4-BE49-F238E27FC236}">
                <a16:creationId xmlns:a16="http://schemas.microsoft.com/office/drawing/2014/main" id="{C65BA2E9-FCF1-4BF6-B4FF-15F626057493}"/>
              </a:ext>
            </a:extLst>
          </p:cNvPr>
          <p:cNvSpPr>
            <a:spLocks/>
          </p:cNvSpPr>
          <p:nvPr/>
        </p:nvSpPr>
        <p:spPr>
          <a:xfrm>
            <a:off x="2649197" y="939189"/>
            <a:ext cx="7622848" cy="299951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8900000" scaled="1"/>
            <a:tileRect/>
          </a:gradFill>
          <a:ln w="28575">
            <a:solidFill>
              <a:schemeClr val="accent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endParaRPr lang="ru-RU" sz="850" kern="0" dirty="0">
              <a:solidFill>
                <a:schemeClr val="tx1"/>
              </a:solidFill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CBAF086-3B86-43AE-B1F7-D15926B8A628}"/>
              </a:ext>
            </a:extLst>
          </p:cNvPr>
          <p:cNvSpPr txBox="1"/>
          <p:nvPr/>
        </p:nvSpPr>
        <p:spPr>
          <a:xfrm>
            <a:off x="2734655" y="887093"/>
            <a:ext cx="7400656" cy="43088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2200" b="1" dirty="0">
                <a:ln/>
                <a:latin typeface="Seattle Sans [RUS by me]" panose="00000400000000000000" pitchFamily="2" charset="0"/>
              </a:rPr>
              <a:t>ВЫСШЕЕ ОБРАЗОВАНИЕ</a:t>
            </a:r>
            <a:endParaRPr lang="ru-RU" sz="2200" b="1" dirty="0">
              <a:ln/>
              <a:solidFill>
                <a:srgbClr val="C00000"/>
              </a:solidFill>
              <a:latin typeface="Seattle Sans [RUS by me]" panose="00000400000000000000" pitchFamily="2" charset="0"/>
            </a:endParaRPr>
          </a:p>
        </p:txBody>
      </p:sp>
      <p:sp>
        <p:nvSpPr>
          <p:cNvPr id="14" name="Скругленный прямоугольник 22">
            <a:extLst>
              <a:ext uri="{FF2B5EF4-FFF2-40B4-BE49-F238E27FC236}">
                <a16:creationId xmlns:a16="http://schemas.microsoft.com/office/drawing/2014/main" id="{D06D6A82-2F23-4D6A-9C38-69E66B6EA8A2}"/>
              </a:ext>
            </a:extLst>
          </p:cNvPr>
          <p:cNvSpPr>
            <a:spLocks/>
          </p:cNvSpPr>
          <p:nvPr/>
        </p:nvSpPr>
        <p:spPr>
          <a:xfrm>
            <a:off x="2649197" y="3790835"/>
            <a:ext cx="7622848" cy="369981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8900000" scaled="1"/>
            <a:tileRect/>
          </a:gradFill>
          <a:ln w="28575">
            <a:solidFill>
              <a:schemeClr val="accent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endParaRPr lang="ru-RU" sz="850" kern="0" dirty="0">
              <a:solidFill>
                <a:schemeClr val="tx1"/>
              </a:solidFill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4993C62-5384-4480-8748-B1CB3181CA90}"/>
              </a:ext>
            </a:extLst>
          </p:cNvPr>
          <p:cNvSpPr txBox="1"/>
          <p:nvPr/>
        </p:nvSpPr>
        <p:spPr>
          <a:xfrm>
            <a:off x="2734654" y="3779018"/>
            <a:ext cx="7400657" cy="43088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2200" b="1" dirty="0">
                <a:ln/>
                <a:latin typeface="Seattle Sans [RUS by me]" panose="00000400000000000000" pitchFamily="2" charset="0"/>
              </a:rPr>
              <a:t>СРЕДНЕЕ ПРОФЕССИОНАЛЬНОЕ ОБРАЗОВАНИЕ</a:t>
            </a:r>
            <a:endParaRPr lang="ru-RU" sz="2200" b="1" dirty="0">
              <a:ln/>
              <a:solidFill>
                <a:srgbClr val="C00000"/>
              </a:solidFill>
              <a:latin typeface="Seattle Sans [RUS by me]" panose="00000400000000000000" pitchFamily="2" charset="0"/>
            </a:endParaRPr>
          </a:p>
        </p:txBody>
      </p:sp>
      <p:graphicFrame>
        <p:nvGraphicFramePr>
          <p:cNvPr id="17" name="Group 438">
            <a:extLst>
              <a:ext uri="{FF2B5EF4-FFF2-40B4-BE49-F238E27FC236}">
                <a16:creationId xmlns:a16="http://schemas.microsoft.com/office/drawing/2014/main" id="{623CC5C6-5959-4FDC-9300-0AA2FAC587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0066445"/>
              </p:ext>
            </p:extLst>
          </p:nvPr>
        </p:nvGraphicFramePr>
        <p:xfrm>
          <a:off x="299102" y="1296922"/>
          <a:ext cx="11545369" cy="2407884"/>
        </p:xfrm>
        <a:graphic>
          <a:graphicData uri="http://schemas.openxmlformats.org/drawingml/2006/table">
            <a:tbl>
              <a:tblPr/>
              <a:tblGrid>
                <a:gridCol w="15804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183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680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784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18857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/>
                        <a:t>Код специальности</a:t>
                      </a:r>
                    </a:p>
                  </a:txBody>
                  <a:tcPr marL="91441" marR="91441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E4EEF8">
                            <a:shade val="30000"/>
                            <a:satMod val="115000"/>
                          </a:srgbClr>
                        </a:gs>
                        <a:gs pos="50000">
                          <a:srgbClr val="E4EEF8">
                            <a:shade val="67500"/>
                            <a:satMod val="115000"/>
                          </a:srgbClr>
                        </a:gs>
                        <a:gs pos="100000">
                          <a:srgbClr val="E4EEF8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Наименование специальности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441" marR="91441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E4EEF8">
                            <a:shade val="30000"/>
                            <a:satMod val="115000"/>
                          </a:srgbClr>
                        </a:gs>
                        <a:gs pos="50000">
                          <a:srgbClr val="E4EEF8">
                            <a:shade val="67500"/>
                            <a:satMod val="115000"/>
                          </a:srgbClr>
                        </a:gs>
                        <a:gs pos="100000">
                          <a:srgbClr val="E4EEF8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Квалификация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441" marR="91441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E4EEF8">
                            <a:shade val="30000"/>
                            <a:satMod val="115000"/>
                          </a:srgbClr>
                        </a:gs>
                        <a:gs pos="50000">
                          <a:srgbClr val="E4EEF8">
                            <a:shade val="67500"/>
                            <a:satMod val="115000"/>
                          </a:srgbClr>
                        </a:gs>
                        <a:gs pos="100000">
                          <a:srgbClr val="E4EEF8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Срок подготовки</a:t>
                      </a:r>
                    </a:p>
                  </a:txBody>
                  <a:tcPr marL="91441" marR="91441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E4EEF8">
                            <a:shade val="30000"/>
                            <a:satMod val="115000"/>
                          </a:srgbClr>
                        </a:gs>
                        <a:gs pos="50000">
                          <a:srgbClr val="E4EEF8">
                            <a:shade val="67500"/>
                            <a:satMod val="115000"/>
                          </a:srgbClr>
                        </a:gs>
                        <a:gs pos="100000">
                          <a:srgbClr val="E4EEF8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26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56.05.04</a:t>
                      </a:r>
                    </a:p>
                  </a:txBody>
                  <a:tcPr marL="91441" marR="91441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96E2EA">
                            <a:tint val="66000"/>
                            <a:satMod val="160000"/>
                          </a:srgbClr>
                        </a:gs>
                        <a:gs pos="50000">
                          <a:srgbClr val="96E2EA">
                            <a:tint val="44500"/>
                            <a:satMod val="160000"/>
                          </a:srgbClr>
                        </a:gs>
                        <a:gs pos="100000">
                          <a:srgbClr val="96E2EA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none" spc="-5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Управление персоналом  (Вооруженные Силы </a:t>
                      </a:r>
                      <a:r>
                        <a:rPr kumimoji="0" lang="ru-RU" sz="1800" b="1" i="0" u="none" strike="noStrike" cap="none" spc="-5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Российской </a:t>
                      </a:r>
                      <a:r>
                        <a:rPr kumimoji="0" lang="ru-RU" sz="1800" b="1" i="0" u="none" strike="noStrike" cap="none" spc="-5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Федерации, другие войска, воинские формирования и приравненные к ним органы </a:t>
                      </a:r>
                      <a:r>
                        <a:rPr kumimoji="0" lang="ru-RU" sz="1800" b="1" i="0" u="none" strike="noStrike" cap="none" spc="-5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Российской </a:t>
                      </a:r>
                      <a:r>
                        <a:rPr kumimoji="0" lang="ru-RU" sz="1800" b="1" i="0" u="none" strike="noStrike" cap="none" spc="-5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Федерации)</a:t>
                      </a:r>
                    </a:p>
                  </a:txBody>
                  <a:tcPr marL="91441" marR="91441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96E2EA">
                            <a:tint val="66000"/>
                            <a:satMod val="160000"/>
                          </a:srgbClr>
                        </a:gs>
                        <a:gs pos="50000">
                          <a:srgbClr val="96E2EA">
                            <a:tint val="44500"/>
                            <a:satMod val="160000"/>
                          </a:srgbClr>
                        </a:gs>
                        <a:gs pos="100000">
                          <a:srgbClr val="96E2EA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специалист </a:t>
                      </a:r>
                      <a:b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</a:b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в </a:t>
                      </a: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области управления</a:t>
                      </a:r>
                    </a:p>
                  </a:txBody>
                  <a:tcPr marL="91441" marR="91441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96E2EA">
                            <a:tint val="66000"/>
                            <a:satMod val="160000"/>
                          </a:srgbClr>
                        </a:gs>
                        <a:gs pos="50000">
                          <a:srgbClr val="96E2EA">
                            <a:tint val="44500"/>
                            <a:satMod val="160000"/>
                          </a:srgbClr>
                        </a:gs>
                        <a:gs pos="100000">
                          <a:srgbClr val="96E2EA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5 лет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441" marR="91441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96E2EA">
                            <a:tint val="66000"/>
                            <a:satMod val="160000"/>
                          </a:srgbClr>
                        </a:gs>
                        <a:gs pos="50000">
                          <a:srgbClr val="96E2EA">
                            <a:tint val="44500"/>
                            <a:satMod val="160000"/>
                          </a:srgbClr>
                        </a:gs>
                        <a:gs pos="100000">
                          <a:srgbClr val="96E2EA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128652439"/>
                  </a:ext>
                </a:extLst>
              </a:tr>
              <a:tr h="7226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spc="-5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56.05.06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441" marR="91441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96E2EA">
                            <a:tint val="66000"/>
                            <a:satMod val="160000"/>
                          </a:srgbClr>
                        </a:gs>
                        <a:gs pos="50000">
                          <a:srgbClr val="96E2EA">
                            <a:tint val="44500"/>
                            <a:satMod val="160000"/>
                          </a:srgbClr>
                        </a:gs>
                        <a:gs pos="100000">
                          <a:srgbClr val="96E2EA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Защита информации на объектах информатизации военного назначения</a:t>
                      </a:r>
                      <a:r>
                        <a:rPr kumimoji="0" lang="ru-RU" sz="1800" b="1" i="0" u="none" strike="noStrike" cap="none" spc="-5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  <a:endParaRPr kumimoji="0" lang="ru-RU" sz="1800" b="1" i="0" u="none" strike="noStrike" cap="none" spc="-5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441" marR="91441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96E2EA">
                            <a:tint val="66000"/>
                            <a:satMod val="160000"/>
                          </a:srgbClr>
                        </a:gs>
                        <a:gs pos="50000">
                          <a:srgbClr val="96E2EA">
                            <a:tint val="44500"/>
                            <a:satMod val="160000"/>
                          </a:srgbClr>
                        </a:gs>
                        <a:gs pos="100000">
                          <a:srgbClr val="96E2EA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специалист </a:t>
                      </a:r>
                      <a:b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</a:b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по </a:t>
                      </a: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защите информации</a:t>
                      </a:r>
                    </a:p>
                  </a:txBody>
                  <a:tcPr marL="91441" marR="91441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96E2EA">
                            <a:tint val="66000"/>
                            <a:satMod val="160000"/>
                          </a:srgbClr>
                        </a:gs>
                        <a:gs pos="50000">
                          <a:srgbClr val="96E2EA">
                            <a:tint val="44500"/>
                            <a:satMod val="160000"/>
                          </a:srgbClr>
                        </a:gs>
                        <a:gs pos="100000">
                          <a:srgbClr val="96E2EA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5 лет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441" marR="91441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96E2EA">
                            <a:tint val="66000"/>
                            <a:satMod val="160000"/>
                          </a:srgbClr>
                        </a:gs>
                        <a:gs pos="50000">
                          <a:srgbClr val="96E2EA">
                            <a:tint val="44500"/>
                            <a:satMod val="160000"/>
                          </a:srgbClr>
                        </a:gs>
                        <a:gs pos="100000">
                          <a:srgbClr val="96E2EA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300841563"/>
                  </a:ext>
                </a:extLst>
              </a:tr>
            </a:tbl>
          </a:graphicData>
        </a:graphic>
      </p:graphicFrame>
      <p:graphicFrame>
        <p:nvGraphicFramePr>
          <p:cNvPr id="18" name="Group 438">
            <a:extLst>
              <a:ext uri="{FF2B5EF4-FFF2-40B4-BE49-F238E27FC236}">
                <a16:creationId xmlns:a16="http://schemas.microsoft.com/office/drawing/2014/main" id="{379D6351-EECB-4824-9672-8F25DC6CCE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2946760"/>
              </p:ext>
            </p:extLst>
          </p:nvPr>
        </p:nvGraphicFramePr>
        <p:xfrm>
          <a:off x="264919" y="4212557"/>
          <a:ext cx="11579553" cy="2024340"/>
        </p:xfrm>
        <a:graphic>
          <a:graphicData uri="http://schemas.openxmlformats.org/drawingml/2006/table">
            <a:tbl>
              <a:tblPr/>
              <a:tblGrid>
                <a:gridCol w="16151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93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022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527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526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/>
                        <a:t>Код специальности</a:t>
                      </a:r>
                    </a:p>
                  </a:txBody>
                  <a:tcPr marL="91441" marR="91441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E4EEF8">
                            <a:shade val="30000"/>
                            <a:satMod val="115000"/>
                          </a:srgbClr>
                        </a:gs>
                        <a:gs pos="50000">
                          <a:srgbClr val="E4EEF8">
                            <a:shade val="67500"/>
                            <a:satMod val="115000"/>
                          </a:srgbClr>
                        </a:gs>
                        <a:gs pos="100000">
                          <a:srgbClr val="E4EEF8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Наименование специальности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441" marR="91441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E4EEF8">
                            <a:shade val="30000"/>
                            <a:satMod val="115000"/>
                          </a:srgbClr>
                        </a:gs>
                        <a:gs pos="50000">
                          <a:srgbClr val="E4EEF8">
                            <a:shade val="67500"/>
                            <a:satMod val="115000"/>
                          </a:srgbClr>
                        </a:gs>
                        <a:gs pos="100000">
                          <a:srgbClr val="E4EEF8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Квалификация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441" marR="91441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E4EEF8">
                            <a:shade val="30000"/>
                            <a:satMod val="115000"/>
                          </a:srgbClr>
                        </a:gs>
                        <a:gs pos="50000">
                          <a:srgbClr val="E4EEF8">
                            <a:shade val="67500"/>
                            <a:satMod val="115000"/>
                          </a:srgbClr>
                        </a:gs>
                        <a:gs pos="100000">
                          <a:srgbClr val="E4EEF8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Срок подготовки</a:t>
                      </a:r>
                    </a:p>
                  </a:txBody>
                  <a:tcPr marL="91441" marR="91441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E4EEF8">
                            <a:shade val="30000"/>
                            <a:satMod val="115000"/>
                          </a:srgbClr>
                        </a:gs>
                        <a:gs pos="50000">
                          <a:srgbClr val="E4EEF8">
                            <a:shade val="67500"/>
                            <a:satMod val="115000"/>
                          </a:srgbClr>
                        </a:gs>
                        <a:gs pos="100000">
                          <a:srgbClr val="E4EEF8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26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spc="-5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09.02.07</a:t>
                      </a:r>
                      <a:endParaRPr kumimoji="0" lang="ru-RU" sz="1800" b="1" i="0" u="none" strike="noStrike" cap="none" spc="-5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441" marR="91441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96E2EA">
                            <a:tint val="66000"/>
                            <a:satMod val="160000"/>
                          </a:srgbClr>
                        </a:gs>
                        <a:gs pos="50000">
                          <a:srgbClr val="96E2EA">
                            <a:tint val="44500"/>
                            <a:satMod val="160000"/>
                          </a:srgbClr>
                        </a:gs>
                        <a:gs pos="100000">
                          <a:srgbClr val="96E2EA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Информационные системы и программирование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41" marR="91441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96E2EA">
                            <a:tint val="66000"/>
                            <a:satMod val="160000"/>
                          </a:srgbClr>
                        </a:gs>
                        <a:gs pos="50000">
                          <a:srgbClr val="96E2EA">
                            <a:tint val="44500"/>
                            <a:satMod val="160000"/>
                          </a:srgbClr>
                        </a:gs>
                        <a:gs pos="100000">
                          <a:srgbClr val="96E2EA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администратор баз данных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41" marR="91441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96E2EA">
                            <a:tint val="66000"/>
                            <a:satMod val="160000"/>
                          </a:srgbClr>
                        </a:gs>
                        <a:gs pos="50000">
                          <a:srgbClr val="96E2EA">
                            <a:tint val="44500"/>
                            <a:satMod val="160000"/>
                          </a:srgbClr>
                        </a:gs>
                        <a:gs pos="100000">
                          <a:srgbClr val="96E2EA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 года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10 мес.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441" marR="91441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96E2EA">
                            <a:tint val="66000"/>
                            <a:satMod val="160000"/>
                          </a:srgbClr>
                        </a:gs>
                        <a:gs pos="50000">
                          <a:srgbClr val="96E2EA">
                            <a:tint val="44500"/>
                            <a:satMod val="160000"/>
                          </a:srgbClr>
                        </a:gs>
                        <a:gs pos="100000">
                          <a:srgbClr val="96E2EA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26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spc="-5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10.02.05</a:t>
                      </a:r>
                      <a:endParaRPr kumimoji="0" lang="ru-RU" sz="1800" b="1" i="0" u="none" strike="noStrike" cap="none" spc="-5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441" marR="91441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96E2EA">
                            <a:tint val="66000"/>
                            <a:satMod val="160000"/>
                          </a:srgbClr>
                        </a:gs>
                        <a:gs pos="50000">
                          <a:srgbClr val="96E2EA">
                            <a:tint val="44500"/>
                            <a:satMod val="160000"/>
                          </a:srgbClr>
                        </a:gs>
                        <a:gs pos="100000">
                          <a:srgbClr val="96E2EA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Обеспечение информационной безопасности автоматизированных систем</a:t>
                      </a:r>
                    </a:p>
                  </a:txBody>
                  <a:tcPr marL="91441" marR="91441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96E2EA">
                            <a:tint val="66000"/>
                            <a:satMod val="160000"/>
                          </a:srgbClr>
                        </a:gs>
                        <a:gs pos="50000">
                          <a:srgbClr val="96E2EA">
                            <a:tint val="44500"/>
                            <a:satMod val="160000"/>
                          </a:srgbClr>
                        </a:gs>
                        <a:gs pos="100000">
                          <a:srgbClr val="96E2EA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т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ехник </a:t>
                      </a: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по защите информации</a:t>
                      </a:r>
                    </a:p>
                  </a:txBody>
                  <a:tcPr marL="91441" marR="91441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96E2EA">
                            <a:tint val="66000"/>
                            <a:satMod val="160000"/>
                          </a:srgbClr>
                        </a:gs>
                        <a:gs pos="50000">
                          <a:srgbClr val="96E2EA">
                            <a:tint val="44500"/>
                            <a:satMod val="160000"/>
                          </a:srgbClr>
                        </a:gs>
                        <a:gs pos="100000">
                          <a:srgbClr val="96E2EA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 года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10 мес.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441" marR="91441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96E2EA">
                            <a:tint val="66000"/>
                            <a:satMod val="160000"/>
                          </a:srgbClr>
                        </a:gs>
                        <a:gs pos="50000">
                          <a:srgbClr val="96E2EA">
                            <a:tint val="44500"/>
                            <a:satMod val="160000"/>
                          </a:srgbClr>
                        </a:gs>
                        <a:gs pos="100000">
                          <a:srgbClr val="96E2EA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0927443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91005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0" y="156724"/>
            <a:ext cx="121920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800" dirty="0">
                <a:solidFill>
                  <a:schemeClr val="accent1">
                    <a:lumMod val="20000"/>
                    <a:lumOff val="80000"/>
                  </a:schemeClr>
                </a:solidFill>
                <a:latin typeface="Franklin Gothic Demi Cond" pitchFamily="34" charset="0"/>
              </a:rPr>
              <a:t>Правила поступления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1221" y="6374441"/>
            <a:ext cx="509539" cy="444044"/>
          </a:xfrm>
          <a:prstGeom prst="rect">
            <a:avLst/>
          </a:prstGeom>
          <a:effectLst>
            <a:glow rad="152400">
              <a:schemeClr val="accent1">
                <a:alpha val="21000"/>
              </a:schemeClr>
            </a:glow>
          </a:effec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561220" y="6374442"/>
            <a:ext cx="509539" cy="444044"/>
          </a:xfrm>
        </p:spPr>
        <p:txBody>
          <a:bodyPr/>
          <a:lstStyle/>
          <a:p>
            <a:pPr algn="ctr"/>
            <a:fld id="{F9BA2703-0EC3-457A-9946-013C4D6DA5E1}" type="slidenum">
              <a:rPr lang="ru-RU" sz="2000">
                <a:solidFill>
                  <a:srgbClr val="5B9BD5">
                    <a:lumMod val="20000"/>
                    <a:lumOff val="80000"/>
                  </a:srgbClr>
                </a:solidFill>
                <a:latin typeface="Bookman Old Style" panose="02050604050505020204" pitchFamily="18" charset="0"/>
              </a:rPr>
              <a:pPr algn="ctr"/>
              <a:t>12</a:t>
            </a:fld>
            <a:endParaRPr lang="ru-RU" sz="2000" dirty="0">
              <a:solidFill>
                <a:srgbClr val="5B9BD5">
                  <a:lumMod val="20000"/>
                  <a:lumOff val="80000"/>
                </a:srgbClr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24" b="3736"/>
          <a:stretch/>
        </p:blipFill>
        <p:spPr>
          <a:xfrm>
            <a:off x="219491" y="1573855"/>
            <a:ext cx="7878202" cy="39812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Скругленный прямоугольник 12"/>
          <p:cNvSpPr>
            <a:spLocks/>
          </p:cNvSpPr>
          <p:nvPr/>
        </p:nvSpPr>
        <p:spPr>
          <a:xfrm>
            <a:off x="8327149" y="1448797"/>
            <a:ext cx="3743610" cy="4336706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8900000" scaled="1"/>
            <a:tileRect/>
          </a:gradFill>
          <a:ln w="28575">
            <a:solidFill>
              <a:schemeClr val="accent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endParaRPr lang="ru-RU" sz="850" kern="0" dirty="0">
              <a:solidFill>
                <a:schemeClr val="tx1"/>
              </a:solidFill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395078" y="1504060"/>
            <a:ext cx="3607751" cy="42165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2200" b="1" dirty="0">
                <a:ln/>
                <a:latin typeface="Seattle Sans [RUS by me]" panose="00000400000000000000" pitchFamily="2" charset="0"/>
              </a:rPr>
              <a:t>Официальная информация </a:t>
            </a:r>
            <a:r>
              <a:rPr lang="en-US" sz="2200" b="1" dirty="0">
                <a:ln/>
                <a:latin typeface="Seattle Sans [RUS by me]" panose="00000400000000000000" pitchFamily="2" charset="0"/>
              </a:rPr>
              <a:t/>
            </a:r>
            <a:br>
              <a:rPr lang="en-US" sz="2200" b="1" dirty="0">
                <a:ln/>
                <a:latin typeface="Seattle Sans [RUS by me]" panose="00000400000000000000" pitchFamily="2" charset="0"/>
              </a:rPr>
            </a:br>
            <a:r>
              <a:rPr lang="ru-RU" sz="2200" b="1" dirty="0">
                <a:ln/>
                <a:latin typeface="Seattle Sans [RUS by me]" panose="00000400000000000000" pitchFamily="2" charset="0"/>
              </a:rPr>
              <a:t>по порядку приема </a:t>
            </a:r>
            <a:r>
              <a:rPr lang="en-US" sz="2200" b="1" dirty="0">
                <a:ln/>
                <a:latin typeface="Seattle Sans [RUS by me]" panose="00000400000000000000" pitchFamily="2" charset="0"/>
              </a:rPr>
              <a:t/>
            </a:r>
            <a:br>
              <a:rPr lang="en-US" sz="2200" b="1" dirty="0">
                <a:ln/>
                <a:latin typeface="Seattle Sans [RUS by me]" panose="00000400000000000000" pitchFamily="2" charset="0"/>
              </a:rPr>
            </a:br>
            <a:r>
              <a:rPr lang="ru-RU" sz="2200" b="1" dirty="0">
                <a:ln/>
                <a:latin typeface="Seattle Sans [RUS by me]" panose="00000400000000000000" pitchFamily="2" charset="0"/>
              </a:rPr>
              <a:t>в училище размещена на официальном сайте </a:t>
            </a:r>
            <a:r>
              <a:rPr lang="en-US" sz="2600" b="1" dirty="0">
                <a:ln/>
                <a:solidFill>
                  <a:srgbClr val="C00000"/>
                </a:solidFill>
                <a:latin typeface="Seattle Sans [RUS by me]" panose="00000400000000000000" pitchFamily="2" charset="0"/>
              </a:rPr>
              <a:t>www.kvvu.mil.ru</a:t>
            </a:r>
          </a:p>
          <a:p>
            <a:pPr algn="ctr"/>
            <a:endParaRPr lang="en-US" sz="2200" b="1" dirty="0">
              <a:ln/>
              <a:solidFill>
                <a:srgbClr val="C00000"/>
              </a:solidFill>
              <a:latin typeface="Seattle Sans [RUS by me]" panose="00000400000000000000" pitchFamily="2" charset="0"/>
            </a:endParaRPr>
          </a:p>
          <a:p>
            <a:pPr algn="ctr"/>
            <a:r>
              <a:rPr lang="ru-RU" sz="2200" b="1" dirty="0">
                <a:ln/>
                <a:solidFill>
                  <a:srgbClr val="C00000"/>
                </a:solidFill>
                <a:latin typeface="Seattle Sans [RUS by me]" panose="00000400000000000000" pitchFamily="2" charset="0"/>
              </a:rPr>
              <a:t>Информация, размещенная на других сайтах может не соответствовать действительности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31921986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0" y="156724"/>
            <a:ext cx="121920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800" dirty="0">
                <a:solidFill>
                  <a:schemeClr val="accent1">
                    <a:lumMod val="20000"/>
                    <a:lumOff val="80000"/>
                  </a:schemeClr>
                </a:solidFill>
                <a:latin typeface="Franklin Gothic Demi Cond" pitchFamily="34" charset="0"/>
              </a:rPr>
              <a:t>Общие требования к поступающим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1221" y="6374441"/>
            <a:ext cx="509539" cy="444044"/>
          </a:xfrm>
          <a:prstGeom prst="rect">
            <a:avLst/>
          </a:prstGeom>
          <a:effectLst>
            <a:glow rad="152400">
              <a:schemeClr val="accent1">
                <a:alpha val="21000"/>
              </a:schemeClr>
            </a:glow>
          </a:effec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561220" y="6374442"/>
            <a:ext cx="509539" cy="444044"/>
          </a:xfrm>
        </p:spPr>
        <p:txBody>
          <a:bodyPr/>
          <a:lstStyle/>
          <a:p>
            <a:pPr algn="ctr"/>
            <a:fld id="{F9BA2703-0EC3-457A-9946-013C4D6DA5E1}" type="slidenum">
              <a:rPr lang="ru-RU" sz="2000">
                <a:solidFill>
                  <a:srgbClr val="5B9BD5">
                    <a:lumMod val="20000"/>
                    <a:lumOff val="80000"/>
                  </a:srgbClr>
                </a:solidFill>
                <a:latin typeface="Bookman Old Style" panose="02050604050505020204" pitchFamily="18" charset="0"/>
              </a:rPr>
              <a:pPr algn="ctr"/>
              <a:t>13</a:t>
            </a:fld>
            <a:endParaRPr lang="ru-RU" sz="2000" dirty="0">
              <a:solidFill>
                <a:srgbClr val="5B9BD5">
                  <a:lumMod val="20000"/>
                  <a:lumOff val="80000"/>
                </a:srgbClr>
              </a:solidFill>
              <a:latin typeface="Bookman Old Style" panose="02050604050505020204" pitchFamily="18" charset="0"/>
            </a:endParaRPr>
          </a:p>
        </p:txBody>
      </p:sp>
      <p:graphicFrame>
        <p:nvGraphicFramePr>
          <p:cNvPr id="7" name="Group 4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1694837"/>
              </p:ext>
            </p:extLst>
          </p:nvPr>
        </p:nvGraphicFramePr>
        <p:xfrm>
          <a:off x="172016" y="975560"/>
          <a:ext cx="11898743" cy="5424110"/>
        </p:xfrm>
        <a:graphic>
          <a:graphicData uri="http://schemas.openxmlformats.org/drawingml/2006/table">
            <a:tbl>
              <a:tblPr/>
              <a:tblGrid>
                <a:gridCol w="59662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325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3766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Высшее образование</a:t>
                      </a:r>
                    </a:p>
                  </a:txBody>
                  <a:tcPr marL="91447" marR="91447" marT="45707" marB="4570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E4EEF8">
                            <a:shade val="30000"/>
                            <a:satMod val="115000"/>
                          </a:srgbClr>
                        </a:gs>
                        <a:gs pos="50000">
                          <a:srgbClr val="E4EEF8">
                            <a:shade val="67500"/>
                            <a:satMod val="115000"/>
                          </a:srgbClr>
                        </a:gs>
                        <a:gs pos="100000">
                          <a:srgbClr val="E4EEF8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Среднее профессиональное образование</a:t>
                      </a:r>
                    </a:p>
                  </a:txBody>
                  <a:tcPr marL="91447" marR="91447" marT="45707" marB="4570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E4EEF8">
                            <a:shade val="30000"/>
                            <a:satMod val="115000"/>
                          </a:srgbClr>
                        </a:gs>
                        <a:gs pos="50000">
                          <a:srgbClr val="E4EEF8">
                            <a:shade val="67500"/>
                            <a:satMod val="115000"/>
                          </a:srgbClr>
                        </a:gs>
                        <a:gs pos="100000">
                          <a:srgbClr val="E4EEF8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0246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/>
                        <a:t>граждане Российской Федерации</a:t>
                      </a:r>
                    </a:p>
                  </a:txBody>
                  <a:tcPr marL="91441" marR="91441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96E2EA">
                            <a:tint val="66000"/>
                            <a:satMod val="160000"/>
                          </a:srgbClr>
                        </a:gs>
                        <a:gs pos="50000">
                          <a:srgbClr val="96E2EA">
                            <a:tint val="44500"/>
                            <a:satMod val="160000"/>
                          </a:srgbClr>
                        </a:gs>
                        <a:gs pos="100000">
                          <a:srgbClr val="96E2EA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1" i="0" u="none" strike="noStrike" cap="none" spc="-5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441" marR="91441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96E2EA">
                            <a:tint val="66000"/>
                            <a:satMod val="160000"/>
                          </a:srgbClr>
                        </a:gs>
                        <a:gs pos="50000">
                          <a:srgbClr val="96E2EA">
                            <a:tint val="44500"/>
                            <a:satMod val="160000"/>
                          </a:srgbClr>
                        </a:gs>
                        <a:gs pos="100000">
                          <a:srgbClr val="96E2EA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8352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граждане</a:t>
                      </a:r>
                      <a:r>
                        <a:rPr lang="ru-RU" sz="16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мужского пола </a:t>
                      </a:r>
                      <a:r>
                        <a:rPr lang="ru-RU" sz="1600" dirty="0"/>
                        <a:t>(женского пола не принимаются)</a:t>
                      </a:r>
                    </a:p>
                  </a:txBody>
                  <a:tcPr marL="91441" marR="91441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96E2EA">
                            <a:tint val="66000"/>
                            <a:satMod val="160000"/>
                          </a:srgbClr>
                        </a:gs>
                        <a:gs pos="50000">
                          <a:srgbClr val="96E2EA">
                            <a:tint val="44500"/>
                            <a:satMod val="160000"/>
                          </a:srgbClr>
                        </a:gs>
                        <a:gs pos="100000">
                          <a:srgbClr val="96E2EA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1" i="0" u="none" strike="noStrike" cap="none" spc="-5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441" marR="91441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96E2EA">
                            <a:tint val="66000"/>
                            <a:satMod val="160000"/>
                          </a:srgbClr>
                        </a:gs>
                        <a:gs pos="50000">
                          <a:srgbClr val="96E2EA">
                            <a:tint val="44500"/>
                            <a:satMod val="160000"/>
                          </a:srgbClr>
                        </a:gs>
                        <a:gs pos="100000">
                          <a:srgbClr val="96E2EA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128652439"/>
                  </a:ext>
                </a:extLst>
              </a:tr>
              <a:tr h="41646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/>
                        <a:t>имеющие документы государственного образца</a:t>
                      </a:r>
                      <a:r>
                        <a:rPr lang="ru-RU" sz="1600" dirty="0"/>
                        <a:t>:</a:t>
                      </a:r>
                      <a:endParaRPr lang="ru-RU" sz="1600" b="1" i="0" u="sng" dirty="0">
                        <a:solidFill>
                          <a:srgbClr val="FF0000"/>
                        </a:solidFill>
                      </a:endParaRPr>
                    </a:p>
                  </a:txBody>
                  <a:tcPr marL="91441" marR="91441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96E2EA">
                            <a:tint val="66000"/>
                            <a:satMod val="160000"/>
                          </a:srgbClr>
                        </a:gs>
                        <a:gs pos="50000">
                          <a:srgbClr val="96E2EA">
                            <a:tint val="44500"/>
                            <a:satMod val="160000"/>
                          </a:srgbClr>
                        </a:gs>
                        <a:gs pos="100000">
                          <a:srgbClr val="96E2EA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1" i="0" u="none" strike="noStrike" cap="none" spc="-5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441" marR="91441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96E2EA">
                            <a:tint val="66000"/>
                            <a:satMod val="160000"/>
                          </a:srgbClr>
                        </a:gs>
                        <a:gs pos="50000">
                          <a:srgbClr val="96E2EA">
                            <a:tint val="44500"/>
                            <a:satMod val="160000"/>
                          </a:srgbClr>
                        </a:gs>
                        <a:gs pos="100000">
                          <a:srgbClr val="96E2EA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698040027"/>
                  </a:ext>
                </a:extLst>
              </a:tr>
              <a:tr h="80575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dirty="0"/>
                        <a:t>о</a:t>
                      </a:r>
                      <a:r>
                        <a:rPr lang="ru-RU" sz="1600" baseline="0" dirty="0"/>
                        <a:t> </a:t>
                      </a:r>
                      <a:r>
                        <a:rPr lang="ru-RU" sz="1600" b="1" u="none" dirty="0">
                          <a:solidFill>
                            <a:schemeClr val="tx1"/>
                          </a:solidFill>
                        </a:rPr>
                        <a:t>среднем общем образовании</a:t>
                      </a:r>
                      <a:r>
                        <a:rPr lang="ru-RU" sz="1600" b="0" u="none" dirty="0">
                          <a:solidFill>
                            <a:schemeClr val="dk1"/>
                          </a:solidFill>
                        </a:rPr>
                        <a:t/>
                      </a:r>
                      <a:br>
                        <a:rPr lang="ru-RU" sz="1600" b="0" u="none" dirty="0">
                          <a:solidFill>
                            <a:schemeClr val="dk1"/>
                          </a:solidFill>
                        </a:rPr>
                      </a:br>
                      <a:r>
                        <a:rPr lang="ru-RU" sz="1600" b="0" u="none" dirty="0">
                          <a:solidFill>
                            <a:schemeClr val="dk1"/>
                          </a:solidFill>
                        </a:rPr>
                        <a:t>или о</a:t>
                      </a:r>
                      <a:r>
                        <a:rPr lang="ru-RU" sz="1600" dirty="0"/>
                        <a:t> </a:t>
                      </a:r>
                      <a:r>
                        <a:rPr lang="ru-RU" sz="1600" b="1" i="0" u="none" dirty="0">
                          <a:solidFill>
                            <a:schemeClr val="tx1"/>
                          </a:solidFill>
                        </a:rPr>
                        <a:t>среднем профессиональном образовании</a:t>
                      </a:r>
                    </a:p>
                  </a:txBody>
                  <a:tcPr marL="91447" marR="91447" marT="45707" marB="4570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96E2EA">
                            <a:tint val="66000"/>
                            <a:satMod val="160000"/>
                          </a:srgbClr>
                        </a:gs>
                        <a:gs pos="50000">
                          <a:srgbClr val="96E2EA">
                            <a:tint val="44500"/>
                            <a:satMod val="160000"/>
                          </a:srgbClr>
                        </a:gs>
                        <a:gs pos="100000">
                          <a:srgbClr val="96E2EA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dirty="0"/>
                        <a:t>о</a:t>
                      </a:r>
                      <a:r>
                        <a:rPr lang="ru-RU" sz="1600" baseline="0" dirty="0"/>
                        <a:t> </a:t>
                      </a:r>
                      <a:r>
                        <a:rPr lang="ru-RU" sz="1600" b="1" u="none" dirty="0">
                          <a:solidFill>
                            <a:schemeClr val="tx1"/>
                          </a:solidFill>
                        </a:rPr>
                        <a:t>среднем общем образовании</a:t>
                      </a:r>
                      <a:r>
                        <a:rPr lang="ru-RU" sz="1600" u="none" dirty="0">
                          <a:solidFill>
                            <a:schemeClr val="tx1"/>
                          </a:solidFill>
                        </a:rPr>
                        <a:t>  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spc="-20" baseline="0" dirty="0"/>
                        <a:t>или о </a:t>
                      </a:r>
                      <a:r>
                        <a:rPr lang="ru-RU" sz="1600" b="1" u="none" spc="-20" baseline="0" dirty="0">
                          <a:solidFill>
                            <a:schemeClr val="tx1"/>
                          </a:solidFill>
                        </a:rPr>
                        <a:t>среднем профессиональном образовании по программам </a:t>
                      </a:r>
                      <a:r>
                        <a:rPr lang="ru-RU" sz="1600" b="1" u="none" dirty="0">
                          <a:solidFill>
                            <a:schemeClr val="tx1"/>
                          </a:solidFill>
                        </a:rPr>
                        <a:t>подготовки</a:t>
                      </a:r>
                      <a:r>
                        <a:rPr lang="ru-RU" sz="1600" b="1" u="none" baseline="0" dirty="0">
                          <a:solidFill>
                            <a:schemeClr val="tx1"/>
                          </a:solidFill>
                        </a:rPr>
                        <a:t> квалифицированных рабочих и служащих</a:t>
                      </a:r>
                      <a:endParaRPr lang="ru-RU" sz="1600" b="1" u="none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07" marB="4570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96E2EA">
                            <a:tint val="66000"/>
                            <a:satMod val="160000"/>
                          </a:srgbClr>
                        </a:gs>
                        <a:gs pos="50000">
                          <a:srgbClr val="96E2EA">
                            <a:tint val="44500"/>
                            <a:satMod val="160000"/>
                          </a:srgbClr>
                        </a:gs>
                        <a:gs pos="100000">
                          <a:srgbClr val="96E2EA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281309626"/>
                  </a:ext>
                </a:extLst>
              </a:tr>
              <a:tr h="497941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</a:pPr>
                      <a:r>
                        <a:rPr lang="ru-RU" sz="1600" dirty="0"/>
                        <a:t>не проходившие военную службу</a:t>
                      </a:r>
                      <a:r>
                        <a:rPr lang="ru-RU" sz="1600" baseline="0" dirty="0"/>
                        <a:t> – в возрасте </a:t>
                      </a:r>
                      <a:r>
                        <a:rPr lang="ru-RU" sz="1600" b="1" baseline="0" dirty="0">
                          <a:solidFill>
                            <a:schemeClr val="tx1"/>
                          </a:solidFill>
                        </a:rPr>
                        <a:t>от 16 до 22 лет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07" marB="4570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96E2EA">
                            <a:tint val="66000"/>
                            <a:satMod val="160000"/>
                          </a:srgbClr>
                        </a:gs>
                        <a:gs pos="50000">
                          <a:srgbClr val="96E2EA">
                            <a:tint val="44500"/>
                            <a:satMod val="160000"/>
                          </a:srgbClr>
                        </a:gs>
                        <a:gs pos="100000">
                          <a:srgbClr val="96E2EA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baseline="0" dirty="0">
                          <a:solidFill>
                            <a:schemeClr val="tx1"/>
                          </a:solidFill>
                        </a:rPr>
                        <a:t>до достижения ими возраста 30 лет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1" marR="91441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96E2EA">
                            <a:tint val="66000"/>
                            <a:satMod val="160000"/>
                          </a:srgbClr>
                        </a:gs>
                        <a:gs pos="50000">
                          <a:srgbClr val="96E2EA">
                            <a:tint val="44500"/>
                            <a:satMod val="160000"/>
                          </a:srgbClr>
                        </a:gs>
                        <a:gs pos="100000">
                          <a:srgbClr val="96E2EA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698125999"/>
                  </a:ext>
                </a:extLst>
              </a:tr>
              <a:tr h="62468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dirty="0"/>
                        <a:t>прошедшие или, проходящие военную службу </a:t>
                      </a:r>
                      <a:br>
                        <a:rPr lang="ru-RU" sz="1600" dirty="0"/>
                      </a:br>
                      <a:r>
                        <a:rPr lang="ru-RU" sz="1600" dirty="0"/>
                        <a:t>по призыву – 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</a:rPr>
                        <a:t>до достижения</a:t>
                      </a:r>
                      <a:r>
                        <a:rPr lang="ru-RU" sz="1600" b="1" baseline="0" dirty="0">
                          <a:solidFill>
                            <a:schemeClr val="tx1"/>
                          </a:solidFill>
                        </a:rPr>
                        <a:t> возраста 24 лет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07" marB="4570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96E2EA">
                            <a:tint val="66000"/>
                            <a:satMod val="160000"/>
                          </a:srgbClr>
                        </a:gs>
                        <a:gs pos="50000">
                          <a:srgbClr val="96E2EA">
                            <a:tint val="44500"/>
                            <a:satMod val="160000"/>
                          </a:srgbClr>
                        </a:gs>
                        <a:gs pos="100000">
                          <a:srgbClr val="96E2EA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1" i="0" u="none" strike="noStrike" cap="none" spc="-5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441" marR="91441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96E2EA">
                            <a:tint val="66000"/>
                            <a:satMod val="160000"/>
                          </a:srgbClr>
                        </a:gs>
                        <a:gs pos="50000">
                          <a:srgbClr val="96E2EA">
                            <a:tint val="44500"/>
                            <a:satMod val="160000"/>
                          </a:srgbClr>
                        </a:gs>
                        <a:gs pos="100000">
                          <a:srgbClr val="96E2EA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94421332"/>
                  </a:ext>
                </a:extLst>
              </a:tr>
              <a:tr h="57036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dirty="0"/>
                        <a:t>военнослужащие, проходящие военную службу </a:t>
                      </a:r>
                      <a:br>
                        <a:rPr lang="ru-RU" sz="1600" dirty="0"/>
                      </a:br>
                      <a:r>
                        <a:rPr lang="ru-RU" sz="1600" dirty="0"/>
                        <a:t>по контракту –</a:t>
                      </a:r>
                      <a:r>
                        <a:rPr lang="ru-RU" sz="1600" baseline="0" dirty="0"/>
                        <a:t> </a:t>
                      </a:r>
                      <a:r>
                        <a:rPr lang="ru-RU" sz="1600" b="1" baseline="0" dirty="0">
                          <a:solidFill>
                            <a:schemeClr val="tx1"/>
                          </a:solidFill>
                        </a:rPr>
                        <a:t>до достижения возраста 27 лет </a:t>
                      </a:r>
                      <a:r>
                        <a:rPr lang="ru-RU" sz="1600" b="0" baseline="0" dirty="0">
                          <a:solidFill>
                            <a:schemeClr val="tx1"/>
                          </a:solidFill>
                        </a:rPr>
                        <a:t>(для ветеранов боевых - </a:t>
                      </a:r>
                      <a:r>
                        <a:rPr lang="ru-RU" sz="1600" b="1" baseline="0" dirty="0">
                          <a:solidFill>
                            <a:schemeClr val="tx1"/>
                          </a:solidFill>
                        </a:rPr>
                        <a:t>до достижения возраста 30 лет</a:t>
                      </a:r>
                      <a:r>
                        <a:rPr lang="ru-RU" sz="1600" b="0" baseline="0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7" marR="91447" marT="45707" marB="4570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96E2EA">
                            <a:tint val="66000"/>
                            <a:satMod val="160000"/>
                          </a:srgbClr>
                        </a:gs>
                        <a:gs pos="50000">
                          <a:srgbClr val="96E2EA">
                            <a:tint val="44500"/>
                            <a:satMod val="160000"/>
                          </a:srgbClr>
                        </a:gs>
                        <a:gs pos="100000">
                          <a:srgbClr val="96E2EA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1" i="0" u="none" strike="noStrike" cap="none" spc="-5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441" marR="91441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96E2EA">
                            <a:tint val="66000"/>
                            <a:satMod val="160000"/>
                          </a:srgbClr>
                        </a:gs>
                        <a:gs pos="50000">
                          <a:srgbClr val="96E2EA">
                            <a:tint val="44500"/>
                            <a:satMod val="160000"/>
                          </a:srgbClr>
                        </a:gs>
                        <a:gs pos="100000">
                          <a:srgbClr val="96E2EA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616999972"/>
                  </a:ext>
                </a:extLst>
              </a:tr>
              <a:tr h="722616">
                <a:tc gridSpan="2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i="1" u="sng" dirty="0"/>
                        <a:t>Примечания</a:t>
                      </a:r>
                      <a:r>
                        <a:rPr lang="ru-RU" sz="1600" i="1" u="none" dirty="0"/>
                        <a:t>:</a:t>
                      </a:r>
                      <a:endParaRPr lang="ru-RU" sz="1600" b="0" i="0" u="none" dirty="0">
                        <a:solidFill>
                          <a:srgbClr val="FF0000"/>
                        </a:solidFill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1" dirty="0">
                          <a:solidFill>
                            <a:schemeClr val="tx1"/>
                          </a:solidFill>
                        </a:rPr>
                        <a:t>1. Граждане,</a:t>
                      </a:r>
                      <a:r>
                        <a:rPr lang="ru-RU" sz="1600" b="0" i="1" baseline="0" dirty="0">
                          <a:solidFill>
                            <a:schemeClr val="tx1"/>
                          </a:solidFill>
                        </a:rPr>
                        <a:t> имеющие высшее образование не рассматриваются</a:t>
                      </a:r>
                      <a:endParaRPr lang="ru-RU" sz="1600" b="0" i="1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1" dirty="0">
                          <a:solidFill>
                            <a:schemeClr val="tx1"/>
                          </a:solidFill>
                        </a:rPr>
                        <a:t>2. Возраст определяется по состоянию </a:t>
                      </a:r>
                      <a:r>
                        <a:rPr lang="ru-RU" sz="1600" b="1" i="1" dirty="0">
                          <a:solidFill>
                            <a:schemeClr val="tx1"/>
                          </a:solidFill>
                        </a:rPr>
                        <a:t>на 1 августа года приема в вуз</a:t>
                      </a:r>
                      <a:r>
                        <a:rPr lang="ru-RU" sz="1600" b="0" i="1" dirty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ru-RU" sz="1600" b="0" i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600" b="0" i="1" spc="-60" baseline="0" dirty="0">
                          <a:solidFill>
                            <a:schemeClr val="tx1"/>
                          </a:solidFill>
                        </a:rPr>
                        <a:t>т</a:t>
                      </a:r>
                      <a:r>
                        <a:rPr lang="ru-RU" sz="1600" b="0" i="1" spc="-60" dirty="0">
                          <a:solidFill>
                            <a:schemeClr val="tx1"/>
                          </a:solidFill>
                        </a:rPr>
                        <a:t>.е. 1 августа года поступления </a:t>
                      </a:r>
                      <a:r>
                        <a:rPr lang="ru-RU" sz="1600" b="0" i="1" dirty="0">
                          <a:solidFill>
                            <a:schemeClr val="tx1"/>
                          </a:solidFill>
                        </a:rPr>
                        <a:t>абитуриенту должно быть менее 22, 24, 27 или 30 лет соответственно указанной выше категории</a:t>
                      </a:r>
                      <a:endParaRPr lang="ru-RU" sz="1600" i="1" dirty="0">
                        <a:solidFill>
                          <a:schemeClr val="tx1"/>
                        </a:solidFill>
                      </a:endParaRPr>
                    </a:p>
                  </a:txBody>
                  <a:tcPr marL="91441" marR="91441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96E2EA">
                            <a:tint val="66000"/>
                            <a:satMod val="160000"/>
                          </a:srgbClr>
                        </a:gs>
                        <a:gs pos="50000">
                          <a:srgbClr val="96E2EA">
                            <a:tint val="44500"/>
                            <a:satMod val="160000"/>
                          </a:srgbClr>
                        </a:gs>
                        <a:gs pos="100000">
                          <a:srgbClr val="96E2EA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1" i="0" u="none" strike="noStrike" cap="none" spc="-5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441" marR="91441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96E2EA">
                            <a:tint val="66000"/>
                            <a:satMod val="160000"/>
                          </a:srgbClr>
                        </a:gs>
                        <a:gs pos="50000">
                          <a:srgbClr val="96E2EA">
                            <a:tint val="44500"/>
                            <a:satMod val="160000"/>
                          </a:srgbClr>
                        </a:gs>
                        <a:gs pos="100000">
                          <a:srgbClr val="96E2EA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338113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56893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0" y="156724"/>
            <a:ext cx="121920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800" dirty="0">
                <a:solidFill>
                  <a:schemeClr val="accent1">
                    <a:lumMod val="20000"/>
                    <a:lumOff val="80000"/>
                  </a:schemeClr>
                </a:solidFill>
                <a:latin typeface="Franklin Gothic Demi Cond" pitchFamily="34" charset="0"/>
              </a:rPr>
              <a:t>Перечень необходимых документов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1221" y="6374441"/>
            <a:ext cx="509539" cy="444044"/>
          </a:xfrm>
          <a:prstGeom prst="rect">
            <a:avLst/>
          </a:prstGeom>
          <a:effectLst>
            <a:glow rad="152400">
              <a:schemeClr val="accent1">
                <a:alpha val="21000"/>
              </a:schemeClr>
            </a:glow>
          </a:effec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561220" y="6374442"/>
            <a:ext cx="509539" cy="444044"/>
          </a:xfrm>
        </p:spPr>
        <p:txBody>
          <a:bodyPr/>
          <a:lstStyle/>
          <a:p>
            <a:pPr algn="ctr"/>
            <a:fld id="{F9BA2703-0EC3-457A-9946-013C4D6DA5E1}" type="slidenum">
              <a:rPr lang="ru-RU" sz="2000">
                <a:solidFill>
                  <a:srgbClr val="5B9BD5">
                    <a:lumMod val="20000"/>
                    <a:lumOff val="80000"/>
                  </a:srgbClr>
                </a:solidFill>
                <a:latin typeface="Bookman Old Style" panose="02050604050505020204" pitchFamily="18" charset="0"/>
              </a:rPr>
              <a:pPr algn="ctr"/>
              <a:t>14</a:t>
            </a:fld>
            <a:endParaRPr lang="ru-RU" sz="2000" dirty="0">
              <a:solidFill>
                <a:srgbClr val="5B9BD5">
                  <a:lumMod val="20000"/>
                  <a:lumOff val="80000"/>
                </a:srgb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6" name="Скругленный прямоугольник 5"/>
          <p:cNvSpPr>
            <a:spLocks/>
          </p:cNvSpPr>
          <p:nvPr/>
        </p:nvSpPr>
        <p:spPr>
          <a:xfrm>
            <a:off x="133350" y="943832"/>
            <a:ext cx="11937409" cy="384462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8900000" scaled="1"/>
            <a:tileRect/>
          </a:gradFill>
          <a:ln w="28575">
            <a:solidFill>
              <a:schemeClr val="accent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endParaRPr lang="ru-RU" sz="850" kern="0" dirty="0">
              <a:solidFill>
                <a:schemeClr val="tx1"/>
              </a:solidFill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2912" y="1011354"/>
            <a:ext cx="11306175" cy="378565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indent="447675" algn="just"/>
            <a:r>
              <a:rPr lang="ru-RU" sz="2000" b="1" dirty="0">
                <a:ln/>
                <a:latin typeface="Seattle Sans [RUS by me]" panose="00000400000000000000" pitchFamily="2" charset="0"/>
              </a:rPr>
              <a:t>заявление (рапорт)кандидата;</a:t>
            </a:r>
          </a:p>
          <a:p>
            <a:pPr indent="447675" algn="just"/>
            <a:r>
              <a:rPr lang="ru-RU" sz="2000" b="1" dirty="0">
                <a:ln/>
                <a:latin typeface="Seattle Sans [RUS by me]" panose="00000400000000000000" pitchFamily="2" charset="0"/>
              </a:rPr>
              <a:t>ксерокопии свидетельства о рождении и паспорта;</a:t>
            </a:r>
          </a:p>
          <a:p>
            <a:pPr indent="447675" algn="just"/>
            <a:r>
              <a:rPr lang="ru-RU" sz="2000" b="1" dirty="0">
                <a:ln/>
                <a:latin typeface="Seattle Sans [RUS by me]" panose="00000400000000000000" pitchFamily="2" charset="0"/>
              </a:rPr>
              <a:t>автобиография;</a:t>
            </a:r>
          </a:p>
          <a:p>
            <a:pPr indent="447675" algn="just"/>
            <a:r>
              <a:rPr lang="ru-RU" sz="2000" b="1" dirty="0">
                <a:ln/>
                <a:latin typeface="Seattle Sans [RUS by me]" panose="00000400000000000000" pitchFamily="2" charset="0"/>
              </a:rPr>
              <a:t>характеристика;</a:t>
            </a:r>
          </a:p>
          <a:p>
            <a:pPr indent="447675" algn="just"/>
            <a:r>
              <a:rPr lang="ru-RU" sz="2000" b="1" dirty="0">
                <a:ln/>
                <a:latin typeface="Seattle Sans [RUS by me]" panose="00000400000000000000" pitchFamily="2" charset="0"/>
              </a:rPr>
              <a:t>ксерокопия документа государственного образца об уровне образования;</a:t>
            </a:r>
          </a:p>
          <a:p>
            <a:pPr indent="447675" algn="just"/>
            <a:r>
              <a:rPr lang="ru-RU" sz="2000" b="1" dirty="0">
                <a:ln/>
                <a:latin typeface="Seattle Sans [RUS by me]" panose="00000400000000000000" pitchFamily="2" charset="0"/>
              </a:rPr>
              <a:t>карта медицинского освидетельствования;</a:t>
            </a:r>
          </a:p>
          <a:p>
            <a:pPr indent="447675" algn="just"/>
            <a:r>
              <a:rPr lang="ru-RU" sz="2000" b="1" dirty="0">
                <a:ln/>
                <a:latin typeface="Seattle Sans [RUS by me]" panose="00000400000000000000" pitchFamily="2" charset="0"/>
              </a:rPr>
              <a:t>карта профессионального отбора;</a:t>
            </a:r>
          </a:p>
          <a:p>
            <a:pPr indent="447675" algn="just"/>
            <a:r>
              <a:rPr lang="ru-RU" sz="2000" b="1" dirty="0">
                <a:ln/>
                <a:latin typeface="Seattle Sans [RUS by me]" panose="00000400000000000000" pitchFamily="2" charset="0"/>
              </a:rPr>
              <a:t>справка о допуске к сведениям, составляющим государственную </a:t>
            </a:r>
            <a:r>
              <a:rPr lang="ru-RU" sz="2000" b="1" dirty="0" smtClean="0">
                <a:ln/>
                <a:latin typeface="Seattle Sans [RUS by me]" panose="00000400000000000000" pitchFamily="2" charset="0"/>
              </a:rPr>
              <a:t>тайну </a:t>
            </a:r>
            <a:br>
              <a:rPr lang="ru-RU" sz="2000" b="1" dirty="0" smtClean="0">
                <a:ln/>
                <a:latin typeface="Seattle Sans [RUS by me]" panose="00000400000000000000" pitchFamily="2" charset="0"/>
              </a:rPr>
            </a:br>
            <a:r>
              <a:rPr lang="ru-RU" sz="2000" b="1" dirty="0" smtClean="0">
                <a:ln/>
                <a:solidFill>
                  <a:srgbClr val="FF0000"/>
                </a:solidFill>
                <a:latin typeface="Seattle Sans [RUS by me]" panose="00000400000000000000" pitchFamily="2" charset="0"/>
              </a:rPr>
              <a:t>по первой форме</a:t>
            </a:r>
            <a:r>
              <a:rPr lang="ru-RU" sz="2000" b="1" dirty="0" smtClean="0">
                <a:ln/>
                <a:latin typeface="Seattle Sans [RUS by me]" panose="00000400000000000000" pitchFamily="2" charset="0"/>
              </a:rPr>
              <a:t>;</a:t>
            </a:r>
            <a:endParaRPr lang="ru-RU" sz="2000" b="1" dirty="0">
              <a:ln/>
              <a:latin typeface="Seattle Sans [RUS by me]" panose="00000400000000000000" pitchFamily="2" charset="0"/>
            </a:endParaRPr>
          </a:p>
          <a:p>
            <a:pPr indent="447675" algn="just"/>
            <a:r>
              <a:rPr lang="ru-RU" sz="2000" b="1" dirty="0">
                <a:ln/>
                <a:latin typeface="Seattle Sans [RUS by me]" panose="00000400000000000000" pitchFamily="2" charset="0"/>
              </a:rPr>
              <a:t>три фотографии размером 4,5x6 см (цветные, матовые);</a:t>
            </a:r>
            <a:endParaRPr lang="en-US" sz="2000" b="1" dirty="0">
              <a:ln/>
              <a:latin typeface="Seattle Sans [RUS by me]" panose="00000400000000000000" pitchFamily="2" charset="0"/>
            </a:endParaRPr>
          </a:p>
          <a:p>
            <a:pPr indent="442913" algn="just"/>
            <a:r>
              <a:rPr lang="ru-RU" sz="2000" b="1" dirty="0">
                <a:ln/>
                <a:latin typeface="Seattle Sans [RUS by me]" panose="00000400000000000000" pitchFamily="2" charset="0"/>
              </a:rPr>
              <a:t>копии документов, дающих право на поступление на льготных основаниях;</a:t>
            </a:r>
          </a:p>
          <a:p>
            <a:pPr indent="442913" algn="just"/>
            <a:r>
              <a:rPr lang="ru-RU" sz="2000" b="1" dirty="0">
                <a:ln/>
                <a:latin typeface="Seattle Sans [RUS by me]" panose="00000400000000000000" pitchFamily="2" charset="0"/>
              </a:rPr>
              <a:t>копии документов, подтверждающие индивидуальные достижения</a:t>
            </a:r>
            <a:endParaRPr lang="en-US" sz="2000" b="1" dirty="0">
              <a:ln/>
              <a:latin typeface="Seattle Sans [RUS by me]" panose="00000400000000000000" pitchFamily="2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420" y="1062583"/>
            <a:ext cx="267550" cy="26638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420" y="1351733"/>
            <a:ext cx="267550" cy="26638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420" y="1677095"/>
            <a:ext cx="267550" cy="26638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420" y="1985446"/>
            <a:ext cx="267550" cy="26638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420" y="2274596"/>
            <a:ext cx="267550" cy="26638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364" y="2581852"/>
            <a:ext cx="267550" cy="26638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364" y="2889893"/>
            <a:ext cx="267550" cy="26638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420" y="3192978"/>
            <a:ext cx="267550" cy="26638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420" y="4120130"/>
            <a:ext cx="267550" cy="26638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420" y="3806628"/>
            <a:ext cx="267550" cy="26638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6445" y="4416090"/>
            <a:ext cx="267550" cy="266385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4995306"/>
              </p:ext>
            </p:extLst>
          </p:nvPr>
        </p:nvGraphicFramePr>
        <p:xfrm>
          <a:off x="133351" y="4850280"/>
          <a:ext cx="11937408" cy="1371564"/>
        </p:xfrm>
        <a:graphic>
          <a:graphicData uri="http://schemas.openxmlformats.org/drawingml/2006/table">
            <a:tbl>
              <a:tblPr/>
              <a:tblGrid>
                <a:gridCol w="5280621">
                  <a:extLst>
                    <a:ext uri="{9D8B030D-6E8A-4147-A177-3AD203B41FA5}">
                      <a16:colId xmlns:a16="http://schemas.microsoft.com/office/drawing/2014/main" val="951952108"/>
                    </a:ext>
                  </a:extLst>
                </a:gridCol>
                <a:gridCol w="3576119">
                  <a:extLst>
                    <a:ext uri="{9D8B030D-6E8A-4147-A177-3AD203B41FA5}">
                      <a16:colId xmlns:a16="http://schemas.microsoft.com/office/drawing/2014/main" val="4203674337"/>
                    </a:ext>
                  </a:extLst>
                </a:gridCol>
                <a:gridCol w="3080668">
                  <a:extLst>
                    <a:ext uri="{9D8B030D-6E8A-4147-A177-3AD203B41FA5}">
                      <a16:colId xmlns:a16="http://schemas.microsoft.com/office/drawing/2014/main" val="40212364"/>
                    </a:ext>
                  </a:extLst>
                </a:gridCol>
              </a:tblGrid>
              <a:tr h="388402">
                <a:tc>
                  <a:txBody>
                    <a:bodyPr/>
                    <a:lstStyle/>
                    <a:p>
                      <a:pPr algn="ctr"/>
                      <a:endParaRPr lang="ru-RU" sz="1600" b="1" dirty="0"/>
                    </a:p>
                  </a:txBody>
                  <a:tcPr marL="91441" marR="91441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E4EEF8">
                            <a:shade val="30000"/>
                            <a:satMod val="115000"/>
                          </a:srgbClr>
                        </a:gs>
                        <a:gs pos="50000">
                          <a:srgbClr val="E4EEF8">
                            <a:shade val="67500"/>
                            <a:satMod val="115000"/>
                          </a:srgbClr>
                        </a:gs>
                        <a:gs pos="100000">
                          <a:srgbClr val="E4EEF8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Граждане, прошедшие </a:t>
                      </a:r>
                      <a:b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 не проходившие военную службу</a:t>
                      </a:r>
                    </a:p>
                  </a:txBody>
                  <a:tcPr marL="91441" marR="91441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E4EEF8">
                            <a:shade val="30000"/>
                            <a:satMod val="115000"/>
                          </a:srgbClr>
                        </a:gs>
                        <a:gs pos="50000">
                          <a:srgbClr val="E4EEF8">
                            <a:shade val="67500"/>
                            <a:satMod val="115000"/>
                          </a:srgbClr>
                        </a:gs>
                        <a:gs pos="100000">
                          <a:srgbClr val="E4EEF8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Военнослужащие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441" marR="91441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E4EEF8">
                            <a:shade val="30000"/>
                            <a:satMod val="115000"/>
                          </a:srgbClr>
                        </a:gs>
                        <a:gs pos="50000">
                          <a:srgbClr val="E4EEF8">
                            <a:shade val="67500"/>
                            <a:satMod val="115000"/>
                          </a:srgbClr>
                        </a:gs>
                        <a:gs pos="100000">
                          <a:srgbClr val="E4EEF8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875298543"/>
                  </a:ext>
                </a:extLst>
              </a:tr>
              <a:tr h="2657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spc="-5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Сроки подачи заявления (рапорта)</a:t>
                      </a:r>
                      <a:endParaRPr kumimoji="0" 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441" marR="91441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96E2EA">
                            <a:tint val="66000"/>
                            <a:satMod val="160000"/>
                          </a:srgbClr>
                        </a:gs>
                        <a:gs pos="50000">
                          <a:srgbClr val="96E2EA">
                            <a:tint val="44500"/>
                            <a:satMod val="160000"/>
                          </a:srgbClr>
                        </a:gs>
                        <a:gs pos="100000">
                          <a:srgbClr val="96E2EA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cap="none" spc="-50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до 1 апреля</a:t>
                      </a:r>
                    </a:p>
                  </a:txBody>
                  <a:tcPr marL="91441" marR="91441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96E2EA">
                            <a:tint val="66000"/>
                            <a:satMod val="160000"/>
                          </a:srgbClr>
                        </a:gs>
                        <a:gs pos="50000">
                          <a:srgbClr val="96E2EA">
                            <a:tint val="44500"/>
                            <a:satMod val="160000"/>
                          </a:srgbClr>
                        </a:gs>
                        <a:gs pos="100000">
                          <a:srgbClr val="96E2EA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до 1 марта</a:t>
                      </a:r>
                    </a:p>
                  </a:txBody>
                  <a:tcPr marL="91441" marR="91441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96E2EA">
                            <a:tint val="66000"/>
                            <a:satMod val="160000"/>
                          </a:srgbClr>
                        </a:gs>
                        <a:gs pos="50000">
                          <a:srgbClr val="96E2EA">
                            <a:tint val="44500"/>
                            <a:satMod val="160000"/>
                          </a:srgbClr>
                        </a:gs>
                        <a:gs pos="100000">
                          <a:srgbClr val="96E2EA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257709269"/>
                  </a:ext>
                </a:extLst>
              </a:tr>
              <a:tr h="3099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Сроки направления документов</a:t>
                      </a:r>
                    </a:p>
                  </a:txBody>
                  <a:tcPr marL="91441" marR="91441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96E2EA">
                            <a:tint val="66000"/>
                            <a:satMod val="160000"/>
                          </a:srgbClr>
                        </a:gs>
                        <a:gs pos="50000">
                          <a:srgbClr val="96E2EA">
                            <a:tint val="44500"/>
                            <a:satMod val="160000"/>
                          </a:srgbClr>
                        </a:gs>
                        <a:gs pos="100000">
                          <a:srgbClr val="96E2EA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cap="none" spc="-50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до 20 мая</a:t>
                      </a:r>
                    </a:p>
                  </a:txBody>
                  <a:tcPr marL="91441" marR="91441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96E2EA">
                            <a:tint val="66000"/>
                            <a:satMod val="160000"/>
                          </a:srgbClr>
                        </a:gs>
                        <a:gs pos="50000">
                          <a:srgbClr val="96E2EA">
                            <a:tint val="44500"/>
                            <a:satMod val="160000"/>
                          </a:srgbClr>
                        </a:gs>
                        <a:gs pos="100000">
                          <a:srgbClr val="96E2EA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до 15 мая</a:t>
                      </a:r>
                    </a:p>
                  </a:txBody>
                  <a:tcPr marL="91441" marR="91441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96E2EA">
                            <a:tint val="66000"/>
                            <a:satMod val="160000"/>
                          </a:srgbClr>
                        </a:gs>
                        <a:gs pos="50000">
                          <a:srgbClr val="96E2EA">
                            <a:tint val="44500"/>
                            <a:satMod val="160000"/>
                          </a:srgbClr>
                        </a:gs>
                        <a:gs pos="100000">
                          <a:srgbClr val="96E2EA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2252815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36421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0" y="156724"/>
            <a:ext cx="121920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800" dirty="0">
                <a:solidFill>
                  <a:schemeClr val="accent1">
                    <a:lumMod val="20000"/>
                    <a:lumOff val="80000"/>
                  </a:schemeClr>
                </a:solidFill>
                <a:latin typeface="Franklin Gothic Demi Cond" pitchFamily="34" charset="0"/>
              </a:rPr>
              <a:t>Этапы профессионального отбора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1221" y="6374441"/>
            <a:ext cx="509539" cy="444044"/>
          </a:xfrm>
          <a:prstGeom prst="rect">
            <a:avLst/>
          </a:prstGeom>
          <a:effectLst>
            <a:glow rad="152400">
              <a:schemeClr val="accent1">
                <a:alpha val="21000"/>
              </a:schemeClr>
            </a:glow>
          </a:effec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561220" y="6374442"/>
            <a:ext cx="509539" cy="444044"/>
          </a:xfrm>
        </p:spPr>
        <p:txBody>
          <a:bodyPr/>
          <a:lstStyle/>
          <a:p>
            <a:pPr algn="ctr"/>
            <a:fld id="{F9BA2703-0EC3-457A-9946-013C4D6DA5E1}" type="slidenum">
              <a:rPr lang="ru-RU" sz="2000">
                <a:solidFill>
                  <a:srgbClr val="5B9BD5">
                    <a:lumMod val="20000"/>
                    <a:lumOff val="80000"/>
                  </a:srgbClr>
                </a:solidFill>
                <a:latin typeface="Bookman Old Style" panose="02050604050505020204" pitchFamily="18" charset="0"/>
              </a:rPr>
              <a:pPr algn="ctr"/>
              <a:t>15</a:t>
            </a:fld>
            <a:endParaRPr lang="ru-RU" sz="2000" dirty="0">
              <a:solidFill>
                <a:srgbClr val="5B9BD5">
                  <a:lumMod val="20000"/>
                  <a:lumOff val="80000"/>
                </a:srgbClr>
              </a:solidFill>
              <a:latin typeface="Bookman Old Style" panose="020506040505050202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1317861"/>
              </p:ext>
            </p:extLst>
          </p:nvPr>
        </p:nvGraphicFramePr>
        <p:xfrm>
          <a:off x="184361" y="2188564"/>
          <a:ext cx="11823278" cy="3596568"/>
        </p:xfrm>
        <a:graphic>
          <a:graphicData uri="http://schemas.openxmlformats.org/drawingml/2006/table">
            <a:tbl>
              <a:tblPr/>
              <a:tblGrid>
                <a:gridCol w="5929472">
                  <a:extLst>
                    <a:ext uri="{9D8B030D-6E8A-4147-A177-3AD203B41FA5}">
                      <a16:colId xmlns:a16="http://schemas.microsoft.com/office/drawing/2014/main" val="951952108"/>
                    </a:ext>
                  </a:extLst>
                </a:gridCol>
                <a:gridCol w="5893806">
                  <a:extLst>
                    <a:ext uri="{9D8B030D-6E8A-4147-A177-3AD203B41FA5}">
                      <a16:colId xmlns:a16="http://schemas.microsoft.com/office/drawing/2014/main" val="4203674337"/>
                    </a:ext>
                  </a:extLst>
                </a:gridCol>
              </a:tblGrid>
              <a:tr h="388402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/>
                        <a:t>По программе высшего образования</a:t>
                      </a:r>
                    </a:p>
                  </a:txBody>
                  <a:tcPr marL="91441" marR="91441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E4EEF8">
                            <a:shade val="30000"/>
                            <a:satMod val="115000"/>
                          </a:srgbClr>
                        </a:gs>
                        <a:gs pos="50000">
                          <a:srgbClr val="E4EEF8">
                            <a:shade val="67500"/>
                            <a:satMod val="115000"/>
                          </a:srgbClr>
                        </a:gs>
                        <a:gs pos="100000">
                          <a:srgbClr val="E4EEF8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/>
                        <a:t>По программе среднего </a:t>
                      </a:r>
                      <a:br>
                        <a:rPr lang="ru-RU" sz="2000" b="1" dirty="0"/>
                      </a:br>
                      <a:r>
                        <a:rPr lang="ru-RU" sz="2000" b="1" dirty="0"/>
                        <a:t>профессионального образования</a:t>
                      </a:r>
                    </a:p>
                  </a:txBody>
                  <a:tcPr marL="91441" marR="91441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E4EEF8">
                            <a:shade val="30000"/>
                            <a:satMod val="115000"/>
                          </a:srgbClr>
                        </a:gs>
                        <a:gs pos="50000">
                          <a:srgbClr val="E4EEF8">
                            <a:shade val="67500"/>
                            <a:satMod val="115000"/>
                          </a:srgbClr>
                        </a:gs>
                        <a:gs pos="100000">
                          <a:srgbClr val="E4EEF8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875298543"/>
                  </a:ext>
                </a:extLst>
              </a:tr>
              <a:tr h="265746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Определение годности кандидатов к поступлению по состоянию здоровья</a:t>
                      </a:r>
                    </a:p>
                  </a:txBody>
                  <a:tcPr marL="91441" marR="91441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96E2EA">
                            <a:tint val="66000"/>
                            <a:satMod val="160000"/>
                          </a:srgbClr>
                        </a:gs>
                        <a:gs pos="50000">
                          <a:srgbClr val="96E2EA">
                            <a:tint val="44500"/>
                            <a:satMod val="160000"/>
                          </a:srgbClr>
                        </a:gs>
                        <a:gs pos="100000">
                          <a:srgbClr val="96E2EA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000" b="1" i="0" u="none" strike="noStrike" cap="none" spc="-50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1441" marR="91441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96E2EA">
                            <a:tint val="66000"/>
                            <a:satMod val="160000"/>
                          </a:srgbClr>
                        </a:gs>
                        <a:gs pos="50000">
                          <a:srgbClr val="96E2EA">
                            <a:tint val="44500"/>
                            <a:satMod val="160000"/>
                          </a:srgbClr>
                        </a:gs>
                        <a:gs pos="100000">
                          <a:srgbClr val="96E2EA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257709269"/>
                  </a:ext>
                </a:extLst>
              </a:tr>
              <a:tr h="309951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Определение категории профессиональной пригодности кандидатов</a:t>
                      </a:r>
                    </a:p>
                  </a:txBody>
                  <a:tcPr marL="91441" marR="91441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96E2EA">
                            <a:tint val="66000"/>
                            <a:satMod val="160000"/>
                          </a:srgbClr>
                        </a:gs>
                        <a:gs pos="50000">
                          <a:srgbClr val="96E2EA">
                            <a:tint val="44500"/>
                            <a:satMod val="160000"/>
                          </a:srgbClr>
                        </a:gs>
                        <a:gs pos="100000">
                          <a:srgbClr val="96E2EA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000" b="1" i="0" u="none" strike="noStrike" cap="none" spc="-50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1441" marR="91441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96E2EA">
                            <a:tint val="66000"/>
                            <a:satMod val="160000"/>
                          </a:srgbClr>
                        </a:gs>
                        <a:gs pos="50000">
                          <a:srgbClr val="96E2EA">
                            <a:tint val="44500"/>
                            <a:satMod val="160000"/>
                          </a:srgbClr>
                        </a:gs>
                        <a:gs pos="100000">
                          <a:srgbClr val="96E2EA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225281568"/>
                  </a:ext>
                </a:extLst>
              </a:tr>
              <a:tr h="309951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Оценка уровня общеобразовательной подготовленности кандидатов </a:t>
                      </a:r>
                    </a:p>
                  </a:txBody>
                  <a:tcPr marL="91441" marR="91441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96E2EA">
                            <a:tint val="66000"/>
                            <a:satMod val="160000"/>
                          </a:srgbClr>
                        </a:gs>
                        <a:gs pos="50000">
                          <a:srgbClr val="96E2EA">
                            <a:tint val="44500"/>
                            <a:satMod val="160000"/>
                          </a:srgbClr>
                        </a:gs>
                        <a:gs pos="100000">
                          <a:srgbClr val="96E2EA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000" b="1" i="0" u="none" strike="noStrike" cap="none" spc="-50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1441" marR="91441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96E2EA">
                            <a:tint val="66000"/>
                            <a:satMod val="160000"/>
                          </a:srgbClr>
                        </a:gs>
                        <a:gs pos="50000">
                          <a:srgbClr val="96E2EA">
                            <a:tint val="44500"/>
                            <a:satMod val="160000"/>
                          </a:srgbClr>
                        </a:gs>
                        <a:gs pos="100000">
                          <a:srgbClr val="96E2EA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126076225"/>
                  </a:ext>
                </a:extLst>
              </a:tr>
              <a:tr h="309951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Оценка уровня физической подготовленности кандидатов</a:t>
                      </a:r>
                    </a:p>
                  </a:txBody>
                  <a:tcPr marL="91441" marR="91441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96E2EA">
                            <a:tint val="66000"/>
                            <a:satMod val="160000"/>
                          </a:srgbClr>
                        </a:gs>
                        <a:gs pos="50000">
                          <a:srgbClr val="96E2EA">
                            <a:tint val="44500"/>
                            <a:satMod val="160000"/>
                          </a:srgbClr>
                        </a:gs>
                        <a:gs pos="100000">
                          <a:srgbClr val="96E2EA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000" b="1" i="0" u="none" strike="noStrike" cap="none" spc="-50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1441" marR="91441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96E2EA">
                            <a:tint val="66000"/>
                            <a:satMod val="160000"/>
                          </a:srgbClr>
                        </a:gs>
                        <a:gs pos="50000">
                          <a:srgbClr val="96E2EA">
                            <a:tint val="44500"/>
                            <a:satMod val="160000"/>
                          </a:srgbClr>
                        </a:gs>
                        <a:gs pos="100000">
                          <a:srgbClr val="96E2EA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915896247"/>
                  </a:ext>
                </a:extLst>
              </a:tr>
              <a:tr h="3099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Оценка уровня профессиональной подготовленности кандидатов по результатам дополнительного вступительного испытания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для поступающих по специальности 56.05.06</a:t>
                      </a: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)</a:t>
                      </a:r>
                    </a:p>
                  </a:txBody>
                  <a:tcPr marL="91441" marR="91441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96E2EA">
                            <a:tint val="66000"/>
                            <a:satMod val="160000"/>
                          </a:srgbClr>
                        </a:gs>
                        <a:gs pos="50000">
                          <a:srgbClr val="96E2EA">
                            <a:tint val="44500"/>
                            <a:satMod val="160000"/>
                          </a:srgbClr>
                        </a:gs>
                        <a:gs pos="100000">
                          <a:srgbClr val="96E2EA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000" b="1" i="0" u="none" strike="noStrike" cap="none" spc="-50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1441" marR="91441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96E2EA">
                            <a:tint val="66000"/>
                            <a:satMod val="160000"/>
                          </a:srgbClr>
                        </a:gs>
                        <a:gs pos="50000">
                          <a:srgbClr val="96E2EA">
                            <a:tint val="44500"/>
                            <a:satMod val="160000"/>
                          </a:srgbClr>
                        </a:gs>
                        <a:gs pos="100000">
                          <a:srgbClr val="96E2EA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592888532"/>
                  </a:ext>
                </a:extLst>
              </a:tr>
            </a:tbl>
          </a:graphicData>
        </a:graphic>
      </p:graphicFrame>
      <p:sp>
        <p:nvSpPr>
          <p:cNvPr id="6" name="Скругленный прямоугольник 5"/>
          <p:cNvSpPr>
            <a:spLocks/>
          </p:cNvSpPr>
          <p:nvPr/>
        </p:nvSpPr>
        <p:spPr>
          <a:xfrm>
            <a:off x="184361" y="1159084"/>
            <a:ext cx="11823278" cy="82470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8900000" scaled="1"/>
            <a:tileRect/>
          </a:gradFill>
          <a:ln w="28575">
            <a:solidFill>
              <a:schemeClr val="accent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endParaRPr lang="ru-RU" sz="850" kern="0" dirty="0">
              <a:solidFill>
                <a:schemeClr val="tx1"/>
              </a:solidFill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4361" y="1169082"/>
            <a:ext cx="11823278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indent="442913" algn="ctr"/>
            <a:r>
              <a:rPr lang="ru-RU" sz="2200" b="1" spc="-30" dirty="0">
                <a:ln/>
                <a:latin typeface="Seattle Sans [RUS by me]" panose="00000400000000000000" pitchFamily="2" charset="0"/>
              </a:rPr>
              <a:t>Профессиональный отбор кандидатов проводится в период </a:t>
            </a:r>
          </a:p>
          <a:p>
            <a:pPr indent="442913" algn="ctr"/>
            <a:r>
              <a:rPr lang="ru-RU" sz="2200" b="1" spc="-30" dirty="0">
                <a:ln/>
                <a:latin typeface="Seattle Sans [RUS by me]" panose="00000400000000000000" pitchFamily="2" charset="0"/>
              </a:rPr>
              <a:t>с 1 по 30 июля </a:t>
            </a:r>
            <a:r>
              <a:rPr lang="ru-RU" sz="2200" b="1" dirty="0">
                <a:ln/>
                <a:latin typeface="Seattle Sans [RUS by me]" panose="00000400000000000000" pitchFamily="2" charset="0"/>
              </a:rPr>
              <a:t>и включает:</a:t>
            </a:r>
            <a:endParaRPr lang="ru-RU" sz="2200" b="1" dirty="0">
              <a:ln/>
              <a:solidFill>
                <a:srgbClr val="C00000"/>
              </a:solidFill>
              <a:latin typeface="Seattle Sans [RUS by me]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1630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0" y="-15283"/>
            <a:ext cx="12192000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800" dirty="0">
                <a:solidFill>
                  <a:schemeClr val="accent1">
                    <a:lumMod val="20000"/>
                    <a:lumOff val="80000"/>
                  </a:schemeClr>
                </a:solidFill>
                <a:latin typeface="Franklin Gothic Demi Cond" pitchFamily="34" charset="0"/>
              </a:rPr>
              <a:t>Определение годности кандидатов к поступлению </a:t>
            </a:r>
            <a:br>
              <a:rPr lang="ru-RU" sz="2800" dirty="0">
                <a:solidFill>
                  <a:schemeClr val="accent1">
                    <a:lumMod val="20000"/>
                    <a:lumOff val="80000"/>
                  </a:schemeClr>
                </a:solidFill>
                <a:latin typeface="Franklin Gothic Demi Cond" pitchFamily="34" charset="0"/>
              </a:rPr>
            </a:br>
            <a:r>
              <a:rPr lang="ru-RU" sz="2800" dirty="0">
                <a:solidFill>
                  <a:schemeClr val="accent1">
                    <a:lumMod val="20000"/>
                    <a:lumOff val="80000"/>
                  </a:schemeClr>
                </a:solidFill>
                <a:latin typeface="Franklin Gothic Demi Cond" pitchFamily="34" charset="0"/>
              </a:rPr>
              <a:t>по состоянию здоровья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1221" y="6374441"/>
            <a:ext cx="509539" cy="444044"/>
          </a:xfrm>
          <a:prstGeom prst="rect">
            <a:avLst/>
          </a:prstGeom>
          <a:effectLst>
            <a:glow rad="152400">
              <a:schemeClr val="accent1">
                <a:alpha val="21000"/>
              </a:schemeClr>
            </a:glow>
          </a:effec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561220" y="6374442"/>
            <a:ext cx="509539" cy="444044"/>
          </a:xfrm>
        </p:spPr>
        <p:txBody>
          <a:bodyPr/>
          <a:lstStyle/>
          <a:p>
            <a:pPr algn="ctr"/>
            <a:fld id="{F9BA2703-0EC3-457A-9946-013C4D6DA5E1}" type="slidenum">
              <a:rPr lang="ru-RU" sz="2000">
                <a:solidFill>
                  <a:srgbClr val="5B9BD5">
                    <a:lumMod val="20000"/>
                    <a:lumOff val="80000"/>
                  </a:srgbClr>
                </a:solidFill>
                <a:latin typeface="Bookman Old Style" panose="02050604050505020204" pitchFamily="18" charset="0"/>
              </a:rPr>
              <a:pPr algn="ctr"/>
              <a:t>16</a:t>
            </a:fld>
            <a:endParaRPr lang="ru-RU" sz="2000" dirty="0">
              <a:solidFill>
                <a:srgbClr val="5B9BD5">
                  <a:lumMod val="20000"/>
                  <a:lumOff val="80000"/>
                </a:srgb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5" name="Скругленный прямоугольник 4"/>
          <p:cNvSpPr>
            <a:spLocks/>
          </p:cNvSpPr>
          <p:nvPr/>
        </p:nvSpPr>
        <p:spPr>
          <a:xfrm>
            <a:off x="332939" y="1113819"/>
            <a:ext cx="11644796" cy="82470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8900000" scaled="1"/>
            <a:tileRect/>
          </a:gradFill>
          <a:ln w="28575">
            <a:solidFill>
              <a:schemeClr val="accent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endParaRPr lang="ru-RU" sz="850" kern="0" dirty="0">
              <a:solidFill>
                <a:schemeClr val="tx1"/>
              </a:solidFill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0867" y="1150976"/>
            <a:ext cx="11495385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indent="442913" algn="just"/>
            <a:r>
              <a:rPr lang="ru-RU" sz="2200" b="1" dirty="0">
                <a:ln/>
                <a:latin typeface="Seattle Sans [RUS by me]" panose="00000400000000000000" pitchFamily="2" charset="0"/>
              </a:rPr>
              <a:t>В училище кандидаты проходят </a:t>
            </a:r>
            <a:r>
              <a:rPr lang="ru-RU" sz="2200" b="1" dirty="0">
                <a:ln/>
                <a:solidFill>
                  <a:srgbClr val="C00000"/>
                </a:solidFill>
                <a:latin typeface="Seattle Sans [RUS by me]" panose="00000400000000000000" pitchFamily="2" charset="0"/>
              </a:rPr>
              <a:t>окончательное медицинское освидетельствовани</a:t>
            </a:r>
            <a:r>
              <a:rPr lang="ru-RU" sz="2200" b="1" dirty="0">
                <a:ln/>
                <a:solidFill>
                  <a:srgbClr val="FF0000"/>
                </a:solidFill>
                <a:latin typeface="Seattle Sans [RUS by me]" panose="00000400000000000000" pitchFamily="2" charset="0"/>
              </a:rPr>
              <a:t>е</a:t>
            </a:r>
          </a:p>
        </p:txBody>
      </p:sp>
      <p:sp>
        <p:nvSpPr>
          <p:cNvPr id="7" name="Скругленный прямоугольник 6"/>
          <p:cNvSpPr>
            <a:spLocks/>
          </p:cNvSpPr>
          <p:nvPr/>
        </p:nvSpPr>
        <p:spPr>
          <a:xfrm>
            <a:off x="332939" y="2162538"/>
            <a:ext cx="11644796" cy="82470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8900000" scaled="1"/>
            <a:tileRect/>
          </a:gradFill>
          <a:ln w="28575">
            <a:solidFill>
              <a:schemeClr val="accent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endParaRPr lang="ru-RU" sz="850" kern="0" dirty="0">
              <a:solidFill>
                <a:schemeClr val="tx1"/>
              </a:solidFill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0867" y="2199695"/>
            <a:ext cx="11495385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indent="442913" algn="just"/>
            <a:r>
              <a:rPr lang="ru-RU" sz="2200" b="1" dirty="0">
                <a:ln/>
                <a:latin typeface="Seattle Sans [RUS by me]" panose="00000400000000000000" pitchFamily="2" charset="0"/>
              </a:rPr>
              <a:t>Прохождение предварительного медицинского освидетельствования возлагается на военные комиссариаты (воинские части)</a:t>
            </a:r>
            <a:endParaRPr lang="ru-RU" sz="2200" b="1" dirty="0">
              <a:ln/>
              <a:solidFill>
                <a:srgbClr val="FF0000"/>
              </a:solidFill>
              <a:latin typeface="Seattle Sans [RUS by me]" panose="00000400000000000000" pitchFamily="2" charset="0"/>
            </a:endParaRPr>
          </a:p>
        </p:txBody>
      </p:sp>
      <p:grpSp>
        <p:nvGrpSpPr>
          <p:cNvPr id="9" name="Группа 13"/>
          <p:cNvGrpSpPr>
            <a:grpSpLocks/>
          </p:cNvGrpSpPr>
          <p:nvPr/>
        </p:nvGrpSpPr>
        <p:grpSpPr bwMode="auto">
          <a:xfrm>
            <a:off x="346549" y="3091677"/>
            <a:ext cx="2511822" cy="3082295"/>
            <a:chOff x="658689" y="188956"/>
            <a:chExt cx="840816" cy="1040371"/>
          </a:xfrm>
        </p:grpSpPr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689" y="188956"/>
              <a:ext cx="840816" cy="10403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Rectangle 26"/>
            <p:cNvSpPr>
              <a:spLocks noChangeArrowheads="1"/>
            </p:cNvSpPr>
            <p:nvPr/>
          </p:nvSpPr>
          <p:spPr bwMode="auto">
            <a:xfrm>
              <a:off x="722128" y="204975"/>
              <a:ext cx="745581" cy="986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000" tIns="10800" rIns="18000" bIns="10800" anchor="ctr"/>
            <a:lstStyle/>
            <a:p>
              <a:pPr algn="ctr"/>
              <a:endParaRPr lang="ru-RU" altLang="ru-RU" sz="1000" b="1" dirty="0">
                <a:solidFill>
                  <a:srgbClr val="FFCC66"/>
                </a:solidFill>
                <a:latin typeface="Arial" charset="0"/>
              </a:endParaRPr>
            </a:p>
            <a:p>
              <a:pPr algn="ctr"/>
              <a:endParaRPr lang="ru-RU" altLang="ru-RU" sz="1000" b="1" dirty="0">
                <a:solidFill>
                  <a:srgbClr val="FFCC66"/>
                </a:solidFill>
                <a:latin typeface="Arial" charset="0"/>
              </a:endParaRPr>
            </a:p>
            <a:p>
              <a:pPr algn="ctr"/>
              <a:r>
                <a:rPr lang="ru-RU" altLang="ru-RU" sz="1000" b="1" dirty="0">
                  <a:solidFill>
                    <a:srgbClr val="FFCC66"/>
                  </a:solidFill>
                  <a:latin typeface="Arial" charset="0"/>
                </a:rPr>
                <a:t>Постановление правительства Российской Федерации</a:t>
              </a:r>
              <a:br>
                <a:rPr lang="ru-RU" altLang="ru-RU" sz="1000" b="1" dirty="0">
                  <a:solidFill>
                    <a:srgbClr val="FFCC66"/>
                  </a:solidFill>
                  <a:latin typeface="Arial" charset="0"/>
                </a:rPr>
              </a:br>
              <a:r>
                <a:rPr lang="ru-RU" altLang="ru-RU" sz="1000" b="1" dirty="0">
                  <a:solidFill>
                    <a:srgbClr val="FFCC66"/>
                  </a:solidFill>
                  <a:latin typeface="Arial" charset="0"/>
                </a:rPr>
                <a:t>от 4 июля 2013 г. </a:t>
              </a:r>
            </a:p>
            <a:p>
              <a:pPr algn="ctr"/>
              <a:r>
                <a:rPr lang="ru-RU" altLang="ru-RU" sz="1000" b="1" dirty="0">
                  <a:solidFill>
                    <a:srgbClr val="FFCC66"/>
                  </a:solidFill>
                  <a:latin typeface="Arial" charset="0"/>
                </a:rPr>
                <a:t>№ 565</a:t>
              </a:r>
            </a:p>
            <a:p>
              <a:pPr algn="ctr"/>
              <a:endParaRPr lang="ru-RU" altLang="ru-RU" sz="1000" b="1" dirty="0">
                <a:solidFill>
                  <a:srgbClr val="FFCC66"/>
                </a:solidFill>
                <a:latin typeface="Arial" charset="0"/>
              </a:endParaRPr>
            </a:p>
            <a:p>
              <a:pPr algn="ctr"/>
              <a:endParaRPr lang="ru-RU" altLang="ru-RU" sz="1000" b="1" dirty="0">
                <a:solidFill>
                  <a:srgbClr val="FFCC66"/>
                </a:solidFill>
                <a:latin typeface="Arial" charset="0"/>
              </a:endParaRPr>
            </a:p>
            <a:p>
              <a:pPr algn="ctr"/>
              <a:endParaRPr lang="ru-RU" altLang="ru-RU" sz="1000" b="1" dirty="0">
                <a:solidFill>
                  <a:srgbClr val="FFCC66"/>
                </a:solidFill>
                <a:latin typeface="Arial" charset="0"/>
              </a:endParaRPr>
            </a:p>
            <a:p>
              <a:pPr algn="ctr"/>
              <a:r>
                <a:rPr lang="ru-RU" altLang="ru-RU" sz="1000" b="1" spc="-50" dirty="0">
                  <a:solidFill>
                    <a:srgbClr val="FFCC66"/>
                  </a:solidFill>
                  <a:latin typeface="Arial" charset="0"/>
                </a:rPr>
                <a:t>«Об утверждении Положения </a:t>
              </a:r>
              <a:br>
                <a:rPr lang="ru-RU" altLang="ru-RU" sz="1000" b="1" spc="-50" dirty="0">
                  <a:solidFill>
                    <a:srgbClr val="FFCC66"/>
                  </a:solidFill>
                  <a:latin typeface="Arial" charset="0"/>
                </a:rPr>
              </a:br>
              <a:r>
                <a:rPr lang="ru-RU" altLang="ru-RU" sz="1000" b="1" spc="-50" dirty="0">
                  <a:solidFill>
                    <a:srgbClr val="FFCC66"/>
                  </a:solidFill>
                  <a:latin typeface="Arial" charset="0"/>
                </a:rPr>
                <a:t>о военно-врачебной экспертизе»</a:t>
              </a:r>
            </a:p>
            <a:p>
              <a:pPr algn="ctr"/>
              <a:endParaRPr lang="ru-RU" altLang="ru-RU" sz="1000" b="1" spc="-50" dirty="0">
                <a:solidFill>
                  <a:srgbClr val="FFCC66"/>
                </a:solidFill>
                <a:latin typeface="Arial" charset="0"/>
              </a:endParaRPr>
            </a:p>
            <a:p>
              <a:pPr algn="ctr"/>
              <a:endParaRPr lang="ru-RU" altLang="ru-RU" sz="1000" b="1" spc="-50" dirty="0">
                <a:solidFill>
                  <a:srgbClr val="FFCC66"/>
                </a:solidFill>
                <a:latin typeface="Arial" charset="0"/>
              </a:endParaRPr>
            </a:p>
            <a:p>
              <a:pPr algn="ctr"/>
              <a:endParaRPr lang="ru-RU" altLang="ru-RU" sz="1000" b="1" spc="-50" dirty="0">
                <a:solidFill>
                  <a:srgbClr val="FFCC66"/>
                </a:solidFill>
                <a:latin typeface="Arial" charset="0"/>
              </a:endParaRPr>
            </a:p>
            <a:p>
              <a:pPr algn="ctr"/>
              <a:endParaRPr lang="ru-RU" altLang="ru-RU" sz="1000" b="1" spc="-50" dirty="0">
                <a:solidFill>
                  <a:srgbClr val="FFCC66"/>
                </a:solidFill>
                <a:latin typeface="Arial" charset="0"/>
              </a:endParaRPr>
            </a:p>
            <a:p>
              <a:pPr algn="ctr"/>
              <a:endParaRPr lang="ru-RU" altLang="ru-RU" sz="1000" b="1" spc="-50" dirty="0">
                <a:solidFill>
                  <a:srgbClr val="FFCC66"/>
                </a:solidFill>
                <a:latin typeface="Arial" charset="0"/>
              </a:endParaRPr>
            </a:p>
            <a:p>
              <a:pPr algn="ctr"/>
              <a:r>
                <a:rPr lang="ru-RU" altLang="ru-RU" sz="1000" b="1" dirty="0">
                  <a:solidFill>
                    <a:srgbClr val="FFCC66"/>
                  </a:solidFill>
                  <a:latin typeface="Arial" charset="0"/>
                </a:rPr>
                <a:t>2013 г.</a:t>
              </a:r>
            </a:p>
          </p:txBody>
        </p:sp>
      </p:grpSp>
      <p:grpSp>
        <p:nvGrpSpPr>
          <p:cNvPr id="13" name="Группа 13"/>
          <p:cNvGrpSpPr>
            <a:grpSpLocks/>
          </p:cNvGrpSpPr>
          <p:nvPr/>
        </p:nvGrpSpPr>
        <p:grpSpPr bwMode="auto">
          <a:xfrm>
            <a:off x="3224053" y="3123688"/>
            <a:ext cx="2511822" cy="3082295"/>
            <a:chOff x="658689" y="188956"/>
            <a:chExt cx="840816" cy="1040371"/>
          </a:xfrm>
        </p:grpSpPr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689" y="188956"/>
              <a:ext cx="840816" cy="10403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Rectangle 26"/>
            <p:cNvSpPr>
              <a:spLocks noChangeArrowheads="1"/>
            </p:cNvSpPr>
            <p:nvPr/>
          </p:nvSpPr>
          <p:spPr bwMode="auto">
            <a:xfrm>
              <a:off x="722128" y="229423"/>
              <a:ext cx="745581" cy="986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000" tIns="10800" rIns="18000" bIns="10800" anchor="ctr"/>
            <a:lstStyle/>
            <a:p>
              <a:pPr algn="ctr"/>
              <a:endParaRPr lang="ru-RU" altLang="ru-RU" sz="1000" b="1" dirty="0">
                <a:solidFill>
                  <a:srgbClr val="FFCC66"/>
                </a:solidFill>
                <a:latin typeface="Arial" charset="0"/>
              </a:endParaRPr>
            </a:p>
            <a:p>
              <a:pPr algn="ctr"/>
              <a:endParaRPr lang="ru-RU" altLang="ru-RU" sz="1000" b="1" dirty="0">
                <a:solidFill>
                  <a:srgbClr val="FFCC66"/>
                </a:solidFill>
                <a:latin typeface="Arial" charset="0"/>
              </a:endParaRPr>
            </a:p>
            <a:p>
              <a:pPr algn="ctr"/>
              <a:r>
                <a:rPr lang="ru-RU" altLang="ru-RU" sz="1000" b="1" dirty="0">
                  <a:solidFill>
                    <a:srgbClr val="FFCC66"/>
                  </a:solidFill>
                  <a:latin typeface="Arial" charset="0"/>
                </a:rPr>
                <a:t>Приказ Министра обороны Российской Федерации</a:t>
              </a:r>
              <a:br>
                <a:rPr lang="ru-RU" altLang="ru-RU" sz="1000" b="1" dirty="0">
                  <a:solidFill>
                    <a:srgbClr val="FFCC66"/>
                  </a:solidFill>
                  <a:latin typeface="Arial" charset="0"/>
                </a:rPr>
              </a:br>
              <a:r>
                <a:rPr lang="ru-RU" altLang="ru-RU" sz="1000" b="1" dirty="0">
                  <a:solidFill>
                    <a:srgbClr val="FFCC66"/>
                  </a:solidFill>
                  <a:latin typeface="Arial" charset="0"/>
                </a:rPr>
                <a:t>от 20 октября 2014 г. </a:t>
              </a:r>
            </a:p>
            <a:p>
              <a:pPr algn="ctr"/>
              <a:r>
                <a:rPr lang="ru-RU" altLang="ru-RU" sz="1000" b="1" dirty="0">
                  <a:solidFill>
                    <a:srgbClr val="FFCC66"/>
                  </a:solidFill>
                  <a:latin typeface="Arial" charset="0"/>
                </a:rPr>
                <a:t>№ 770</a:t>
              </a:r>
            </a:p>
            <a:p>
              <a:pPr algn="ctr"/>
              <a:endParaRPr lang="ru-RU" altLang="ru-RU" sz="1000" b="1" dirty="0">
                <a:solidFill>
                  <a:srgbClr val="FFCC66"/>
                </a:solidFill>
                <a:latin typeface="Arial" charset="0"/>
              </a:endParaRPr>
            </a:p>
            <a:p>
              <a:pPr algn="ctr"/>
              <a:endParaRPr lang="ru-RU" altLang="ru-RU" sz="1000" b="1" dirty="0">
                <a:solidFill>
                  <a:srgbClr val="FFCC66"/>
                </a:solidFill>
                <a:latin typeface="Arial" charset="0"/>
              </a:endParaRPr>
            </a:p>
            <a:p>
              <a:pPr algn="ctr"/>
              <a:r>
                <a:rPr lang="ru-RU" altLang="ru-RU" sz="1000" b="1" spc="-50" dirty="0">
                  <a:solidFill>
                    <a:srgbClr val="FFCC66"/>
                  </a:solidFill>
                  <a:latin typeface="Arial" charset="0"/>
                </a:rPr>
                <a:t>«О мерах по реализации в Вооруженных Силах Российской Федерации правовых актов по вопросам проведения военно-врачебной экспертизы»</a:t>
              </a:r>
            </a:p>
            <a:p>
              <a:pPr algn="ctr"/>
              <a:endParaRPr lang="ru-RU" altLang="ru-RU" sz="1000" b="1" spc="-50" dirty="0">
                <a:solidFill>
                  <a:srgbClr val="FFCC66"/>
                </a:solidFill>
                <a:latin typeface="Arial" charset="0"/>
              </a:endParaRPr>
            </a:p>
            <a:p>
              <a:pPr algn="ctr"/>
              <a:endParaRPr lang="ru-RU" altLang="ru-RU" sz="1000" b="1" spc="-50" dirty="0">
                <a:solidFill>
                  <a:srgbClr val="FFCC66"/>
                </a:solidFill>
                <a:latin typeface="Arial" charset="0"/>
              </a:endParaRPr>
            </a:p>
            <a:p>
              <a:pPr algn="ctr"/>
              <a:r>
                <a:rPr lang="ru-RU" altLang="ru-RU" sz="1000" b="1" dirty="0">
                  <a:solidFill>
                    <a:srgbClr val="FFCC66"/>
                  </a:solidFill>
                  <a:latin typeface="Arial" charset="0"/>
                </a:rPr>
                <a:t>2014 г.</a:t>
              </a:r>
            </a:p>
          </p:txBody>
        </p:sp>
      </p:grpSp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9492" y="3303890"/>
            <a:ext cx="605219" cy="420865"/>
          </a:xfrm>
          <a:prstGeom prst="rect">
            <a:avLst/>
          </a:prstGeom>
        </p:spPr>
      </p:pic>
      <p:sp>
        <p:nvSpPr>
          <p:cNvPr id="18" name="Скругленный прямоугольник 17"/>
          <p:cNvSpPr>
            <a:spLocks/>
          </p:cNvSpPr>
          <p:nvPr/>
        </p:nvSpPr>
        <p:spPr>
          <a:xfrm>
            <a:off x="5871667" y="3541246"/>
            <a:ext cx="6024585" cy="2119137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8900000" scaled="1"/>
            <a:tileRect/>
          </a:gradFill>
          <a:ln w="28575">
            <a:solidFill>
              <a:schemeClr val="accent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endParaRPr lang="ru-RU" sz="850" kern="0" dirty="0">
              <a:solidFill>
                <a:schemeClr val="tx1"/>
              </a:solidFill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942086" y="3732395"/>
            <a:ext cx="5883746" cy="178510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indent="442913" algn="just"/>
            <a:r>
              <a:rPr lang="ru-RU" sz="2200" b="1" spc="-50" dirty="0">
                <a:ln/>
                <a:latin typeface="Seattle Sans [RUS by me]" panose="00000400000000000000" pitchFamily="2" charset="0"/>
              </a:rPr>
              <a:t>Документы кандидатов, признанных </a:t>
            </a:r>
            <a:r>
              <a:rPr lang="ru-RU" sz="2200" b="1" dirty="0">
                <a:ln/>
                <a:solidFill>
                  <a:srgbClr val="C00000"/>
                </a:solidFill>
                <a:latin typeface="Seattle Sans [RUS by me]" panose="00000400000000000000" pitchFamily="2" charset="0"/>
              </a:rPr>
              <a:t>не годными к поступлению </a:t>
            </a:r>
            <a:r>
              <a:rPr lang="ru-RU" sz="2200" b="1" dirty="0">
                <a:ln/>
                <a:latin typeface="Seattle Sans [RUS by me]" panose="00000400000000000000" pitchFamily="2" charset="0"/>
              </a:rPr>
              <a:t/>
            </a:r>
            <a:br>
              <a:rPr lang="ru-RU" sz="2200" b="1" dirty="0">
                <a:ln/>
                <a:latin typeface="Seattle Sans [RUS by me]" panose="00000400000000000000" pitchFamily="2" charset="0"/>
              </a:rPr>
            </a:br>
            <a:r>
              <a:rPr lang="ru-RU" sz="2200" b="1" dirty="0">
                <a:ln/>
                <a:latin typeface="Seattle Sans [RUS by me]" panose="00000400000000000000" pitchFamily="2" charset="0"/>
              </a:rPr>
              <a:t>при прохождении предварительного медицинского освидетельствования, в училище не направляются.</a:t>
            </a:r>
            <a:endParaRPr lang="ru-RU" sz="2200" b="1" dirty="0">
              <a:ln/>
              <a:solidFill>
                <a:srgbClr val="FF0000"/>
              </a:solidFill>
              <a:latin typeface="Seattle Sans [RUS by me]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0859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0" y="156724"/>
            <a:ext cx="121920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800" dirty="0">
                <a:solidFill>
                  <a:schemeClr val="accent1">
                    <a:lumMod val="20000"/>
                    <a:lumOff val="80000"/>
                  </a:schemeClr>
                </a:solidFill>
                <a:latin typeface="Franklin Gothic Demi Cond" pitchFamily="34" charset="0"/>
              </a:rPr>
              <a:t>Определение категории профессиональной пригодности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1221" y="6374441"/>
            <a:ext cx="509539" cy="444044"/>
          </a:xfrm>
          <a:prstGeom prst="rect">
            <a:avLst/>
          </a:prstGeom>
          <a:effectLst>
            <a:glow rad="152400">
              <a:schemeClr val="accent1">
                <a:alpha val="21000"/>
              </a:schemeClr>
            </a:glow>
          </a:effec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561220" y="6374442"/>
            <a:ext cx="509539" cy="444044"/>
          </a:xfrm>
        </p:spPr>
        <p:txBody>
          <a:bodyPr/>
          <a:lstStyle/>
          <a:p>
            <a:pPr algn="ctr"/>
            <a:fld id="{F9BA2703-0EC3-457A-9946-013C4D6DA5E1}" type="slidenum">
              <a:rPr lang="ru-RU" sz="2000">
                <a:solidFill>
                  <a:srgbClr val="5B9BD5">
                    <a:lumMod val="20000"/>
                    <a:lumOff val="80000"/>
                  </a:srgbClr>
                </a:solidFill>
                <a:latin typeface="Bookman Old Style" panose="02050604050505020204" pitchFamily="18" charset="0"/>
              </a:rPr>
              <a:pPr algn="ctr"/>
              <a:t>17</a:t>
            </a:fld>
            <a:endParaRPr lang="ru-RU" sz="2000" dirty="0">
              <a:solidFill>
                <a:srgbClr val="5B9BD5">
                  <a:lumMod val="20000"/>
                  <a:lumOff val="80000"/>
                </a:srgbClr>
              </a:solidFill>
              <a:latin typeface="Bookman Old Style" panose="02050604050505020204" pitchFamily="18" charset="0"/>
            </a:endParaRPr>
          </a:p>
        </p:txBody>
      </p:sp>
      <p:grpSp>
        <p:nvGrpSpPr>
          <p:cNvPr id="5" name="Группа 13"/>
          <p:cNvGrpSpPr>
            <a:grpSpLocks/>
          </p:cNvGrpSpPr>
          <p:nvPr/>
        </p:nvGrpSpPr>
        <p:grpSpPr bwMode="auto">
          <a:xfrm>
            <a:off x="9272190" y="1029966"/>
            <a:ext cx="2751746" cy="3376710"/>
            <a:chOff x="658689" y="170525"/>
            <a:chExt cx="840816" cy="1040371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689" y="170525"/>
              <a:ext cx="840816" cy="10403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26"/>
            <p:cNvSpPr>
              <a:spLocks noChangeArrowheads="1"/>
            </p:cNvSpPr>
            <p:nvPr/>
          </p:nvSpPr>
          <p:spPr bwMode="auto">
            <a:xfrm>
              <a:off x="722128" y="210992"/>
              <a:ext cx="745581" cy="986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000" tIns="10800" rIns="18000" bIns="10800" anchor="ctr"/>
            <a:lstStyle/>
            <a:p>
              <a:pPr algn="ctr"/>
              <a:endParaRPr lang="ru-RU" altLang="ru-RU" sz="1000" b="1" dirty="0">
                <a:solidFill>
                  <a:srgbClr val="FFCC66"/>
                </a:solidFill>
                <a:latin typeface="Arial" charset="0"/>
              </a:endParaRPr>
            </a:p>
            <a:p>
              <a:pPr algn="ctr"/>
              <a:endParaRPr lang="ru-RU" altLang="ru-RU" sz="1000" b="1" dirty="0">
                <a:solidFill>
                  <a:srgbClr val="FFCC66"/>
                </a:solidFill>
                <a:latin typeface="Arial" charset="0"/>
              </a:endParaRPr>
            </a:p>
            <a:p>
              <a:pPr algn="ctr"/>
              <a:r>
                <a:rPr lang="ru-RU" altLang="ru-RU" sz="1000" b="1" dirty="0">
                  <a:solidFill>
                    <a:srgbClr val="FFCC66"/>
                  </a:solidFill>
                  <a:latin typeface="Arial" charset="0"/>
                </a:rPr>
                <a:t>Приказ Министра обороны Российской Федерации</a:t>
              </a:r>
              <a:br>
                <a:rPr lang="ru-RU" altLang="ru-RU" sz="1000" b="1" dirty="0">
                  <a:solidFill>
                    <a:srgbClr val="FFCC66"/>
                  </a:solidFill>
                  <a:latin typeface="Arial" charset="0"/>
                </a:rPr>
              </a:br>
              <a:r>
                <a:rPr lang="ru-RU" altLang="ru-RU" sz="1000" b="1" dirty="0">
                  <a:solidFill>
                    <a:srgbClr val="FFCC66"/>
                  </a:solidFill>
                  <a:latin typeface="Arial" charset="0"/>
                </a:rPr>
                <a:t>от 31 октября 2019 г. </a:t>
              </a:r>
            </a:p>
            <a:p>
              <a:pPr algn="ctr"/>
              <a:r>
                <a:rPr lang="ru-RU" altLang="ru-RU" sz="1000" b="1" dirty="0">
                  <a:solidFill>
                    <a:srgbClr val="FFCC66"/>
                  </a:solidFill>
                  <a:latin typeface="Arial" charset="0"/>
                </a:rPr>
                <a:t>№ 640</a:t>
              </a:r>
            </a:p>
            <a:p>
              <a:pPr algn="ctr"/>
              <a:endParaRPr lang="ru-RU" altLang="ru-RU" sz="1000" b="1" dirty="0">
                <a:solidFill>
                  <a:srgbClr val="FFCC66"/>
                </a:solidFill>
                <a:latin typeface="Arial" charset="0"/>
              </a:endParaRPr>
            </a:p>
            <a:p>
              <a:pPr algn="ctr"/>
              <a:r>
                <a:rPr lang="ru-RU" altLang="ru-RU" sz="1000" b="1" spc="-50" dirty="0">
                  <a:solidFill>
                    <a:srgbClr val="FFCC66"/>
                  </a:solidFill>
                  <a:latin typeface="Arial" charset="0"/>
                </a:rPr>
                <a:t>«Об утверждении Инструкции </a:t>
              </a:r>
              <a:br>
                <a:rPr lang="ru-RU" altLang="ru-RU" sz="1000" b="1" spc="-50" dirty="0">
                  <a:solidFill>
                    <a:srgbClr val="FFCC66"/>
                  </a:solidFill>
                  <a:latin typeface="Arial" charset="0"/>
                </a:rPr>
              </a:br>
              <a:r>
                <a:rPr lang="ru-RU" altLang="ru-RU" sz="1000" b="1" spc="-50" dirty="0">
                  <a:solidFill>
                    <a:srgbClr val="FFCC66"/>
                  </a:solidFill>
                  <a:latin typeface="Arial" charset="0"/>
                </a:rPr>
                <a:t>об организации и проведении профессионального </a:t>
              </a:r>
              <a:br>
                <a:rPr lang="ru-RU" altLang="ru-RU" sz="1000" b="1" spc="-50" dirty="0">
                  <a:solidFill>
                    <a:srgbClr val="FFCC66"/>
                  </a:solidFill>
                  <a:latin typeface="Arial" charset="0"/>
                </a:rPr>
              </a:br>
              <a:r>
                <a:rPr lang="ru-RU" altLang="ru-RU" sz="1000" b="1" spc="-50" dirty="0">
                  <a:solidFill>
                    <a:srgbClr val="FFCC66"/>
                  </a:solidFill>
                  <a:latin typeface="Arial" charset="0"/>
                </a:rPr>
                <a:t>психологического отбора </a:t>
              </a:r>
              <a:br>
                <a:rPr lang="ru-RU" altLang="ru-RU" sz="1000" b="1" spc="-50" dirty="0">
                  <a:solidFill>
                    <a:srgbClr val="FFCC66"/>
                  </a:solidFill>
                  <a:latin typeface="Arial" charset="0"/>
                </a:rPr>
              </a:br>
              <a:r>
                <a:rPr lang="ru-RU" altLang="ru-RU" sz="1000" b="1" spc="-50" dirty="0">
                  <a:solidFill>
                    <a:srgbClr val="FFCC66"/>
                  </a:solidFill>
                  <a:latin typeface="Arial" charset="0"/>
                </a:rPr>
                <a:t>в Вооруженных Силах </a:t>
              </a:r>
              <a:br>
                <a:rPr lang="ru-RU" altLang="ru-RU" sz="1000" b="1" spc="-50" dirty="0">
                  <a:solidFill>
                    <a:srgbClr val="FFCC66"/>
                  </a:solidFill>
                  <a:latin typeface="Arial" charset="0"/>
                </a:rPr>
              </a:br>
              <a:r>
                <a:rPr lang="ru-RU" altLang="ru-RU" sz="1000" b="1" spc="-50" dirty="0">
                  <a:solidFill>
                    <a:srgbClr val="FFCC66"/>
                  </a:solidFill>
                  <a:latin typeface="Arial" charset="0"/>
                </a:rPr>
                <a:t>Российской Федерации»</a:t>
              </a:r>
            </a:p>
            <a:p>
              <a:pPr algn="ctr"/>
              <a:endParaRPr lang="ru-RU" altLang="ru-RU" sz="1000" b="1" spc="-50" dirty="0">
                <a:solidFill>
                  <a:srgbClr val="FFCC66"/>
                </a:solidFill>
                <a:latin typeface="Arial" charset="0"/>
              </a:endParaRPr>
            </a:p>
            <a:p>
              <a:pPr algn="ctr"/>
              <a:endParaRPr lang="ru-RU" altLang="ru-RU" sz="1000" b="1" spc="-50" dirty="0">
                <a:solidFill>
                  <a:srgbClr val="FFCC66"/>
                </a:solidFill>
                <a:latin typeface="Arial" charset="0"/>
              </a:endParaRPr>
            </a:p>
            <a:p>
              <a:pPr algn="ctr"/>
              <a:r>
                <a:rPr lang="ru-RU" altLang="ru-RU" sz="1000" b="1" dirty="0">
                  <a:solidFill>
                    <a:srgbClr val="FFCC66"/>
                  </a:solidFill>
                  <a:latin typeface="Arial" charset="0"/>
                </a:rPr>
                <a:t>2019 г.</a:t>
              </a:r>
            </a:p>
          </p:txBody>
        </p:sp>
      </p:grpSp>
      <p:sp>
        <p:nvSpPr>
          <p:cNvPr id="8" name="Скругленный прямоугольник 7"/>
          <p:cNvSpPr>
            <a:spLocks/>
          </p:cNvSpPr>
          <p:nvPr/>
        </p:nvSpPr>
        <p:spPr>
          <a:xfrm>
            <a:off x="133351" y="995783"/>
            <a:ext cx="8957866" cy="119193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8900000" scaled="1"/>
            <a:tileRect/>
          </a:gradFill>
          <a:ln w="28575">
            <a:solidFill>
              <a:schemeClr val="accent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endParaRPr lang="ru-RU" sz="850" kern="0" dirty="0">
              <a:solidFill>
                <a:schemeClr val="tx1"/>
              </a:solidFill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5925" y="1091547"/>
            <a:ext cx="853733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indent="447675"/>
            <a:r>
              <a:rPr lang="ru-RU" sz="2000" b="1" dirty="0">
                <a:ln/>
                <a:latin typeface="Seattle Sans [RUS by me]" panose="00000400000000000000" pitchFamily="2" charset="0"/>
              </a:rPr>
              <a:t>Осуществляется с использованием методов:</a:t>
            </a:r>
          </a:p>
          <a:p>
            <a:pPr indent="447675"/>
            <a:r>
              <a:rPr lang="ru-RU" sz="2000" b="1" dirty="0">
                <a:ln/>
                <a:latin typeface="Seattle Sans [RUS by me]" panose="00000400000000000000" pitchFamily="2" charset="0"/>
              </a:rPr>
              <a:t>социально-психологического изучения;</a:t>
            </a:r>
          </a:p>
          <a:p>
            <a:pPr indent="447675"/>
            <a:r>
              <a:rPr lang="ru-RU" sz="2000" b="1" dirty="0">
                <a:ln/>
                <a:latin typeface="Seattle Sans [RUS by me]" panose="00000400000000000000" pitchFamily="2" charset="0"/>
              </a:rPr>
              <a:t>психологического обследования.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4420" y="1474731"/>
            <a:ext cx="267550" cy="26638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4420" y="1752161"/>
            <a:ext cx="267550" cy="266385"/>
          </a:xfrm>
          <a:prstGeom prst="rect">
            <a:avLst/>
          </a:prstGeom>
        </p:spPr>
      </p:pic>
      <p:sp>
        <p:nvSpPr>
          <p:cNvPr id="13" name="Скругленный прямоугольник 12"/>
          <p:cNvSpPr>
            <a:spLocks/>
          </p:cNvSpPr>
          <p:nvPr/>
        </p:nvSpPr>
        <p:spPr>
          <a:xfrm>
            <a:off x="133351" y="2274939"/>
            <a:ext cx="8957866" cy="210724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8900000" scaled="1"/>
            <a:tileRect/>
          </a:gradFill>
          <a:ln w="28575">
            <a:solidFill>
              <a:schemeClr val="accent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endParaRPr lang="ru-RU" sz="850" kern="0" dirty="0">
              <a:solidFill>
                <a:schemeClr val="tx1"/>
              </a:solidFill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5926" y="2362157"/>
            <a:ext cx="8537338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indent="447675" algn="just"/>
            <a:r>
              <a:rPr lang="ru-RU" sz="2000" b="1" dirty="0">
                <a:ln/>
                <a:latin typeface="Seattle Sans [RUS by me]" panose="00000400000000000000" pitchFamily="2" charset="0"/>
              </a:rPr>
              <a:t>Выносимые заключения о профессиональной пригодности (категории профессиональной пригодности):</a:t>
            </a:r>
          </a:p>
          <a:p>
            <a:pPr indent="447675"/>
            <a:r>
              <a:rPr lang="ru-RU" sz="2000" b="1" dirty="0">
                <a:ln/>
                <a:latin typeface="Seattle Sans [RUS by me]" panose="00000400000000000000" pitchFamily="2" charset="0"/>
              </a:rPr>
              <a:t>«</a:t>
            </a:r>
            <a:r>
              <a:rPr lang="ru-RU" sz="2000" b="1" dirty="0">
                <a:ln/>
                <a:solidFill>
                  <a:srgbClr val="00B050"/>
                </a:solidFill>
                <a:latin typeface="Seattle Sans [RUS by me]" panose="00000400000000000000" pitchFamily="2" charset="0"/>
              </a:rPr>
              <a:t>рекомендуется в первую очередь</a:t>
            </a:r>
            <a:r>
              <a:rPr lang="ru-RU" sz="2000" b="1" dirty="0">
                <a:ln/>
                <a:latin typeface="Seattle Sans [RUS by me]" panose="00000400000000000000" pitchFamily="2" charset="0"/>
              </a:rPr>
              <a:t>» - </a:t>
            </a:r>
            <a:r>
              <a:rPr lang="en-US" sz="2000" b="1" dirty="0">
                <a:ln/>
                <a:solidFill>
                  <a:srgbClr val="00B050"/>
                </a:solidFill>
                <a:latin typeface="Seattle Sans [RUS by me]" panose="00000400000000000000" pitchFamily="2" charset="0"/>
              </a:rPr>
              <a:t>I </a:t>
            </a:r>
            <a:r>
              <a:rPr lang="ru-RU" sz="2000" b="1" dirty="0">
                <a:ln/>
                <a:solidFill>
                  <a:srgbClr val="00B050"/>
                </a:solidFill>
                <a:latin typeface="Seattle Sans [RUS by me]" panose="00000400000000000000" pitchFamily="2" charset="0"/>
              </a:rPr>
              <a:t>категория</a:t>
            </a:r>
            <a:r>
              <a:rPr lang="ru-RU" sz="2000" b="1" dirty="0">
                <a:ln/>
                <a:latin typeface="Seattle Sans [RUS by me]" panose="00000400000000000000" pitchFamily="2" charset="0"/>
              </a:rPr>
              <a:t>;</a:t>
            </a:r>
          </a:p>
          <a:p>
            <a:pPr indent="447675"/>
            <a:r>
              <a:rPr lang="ru-RU" sz="2000" b="1" dirty="0">
                <a:ln/>
                <a:latin typeface="Seattle Sans [RUS by me]" panose="00000400000000000000" pitchFamily="2" charset="0"/>
              </a:rPr>
              <a:t>«рекомендуется во вторую очередь» - </a:t>
            </a:r>
            <a:r>
              <a:rPr lang="en-US" sz="2000" b="1" dirty="0">
                <a:ln/>
                <a:latin typeface="Seattle Sans [RUS by me]" panose="00000400000000000000" pitchFamily="2" charset="0"/>
              </a:rPr>
              <a:t>II </a:t>
            </a:r>
            <a:r>
              <a:rPr lang="ru-RU" sz="2000" b="1" dirty="0">
                <a:ln/>
                <a:latin typeface="Seattle Sans [RUS by me]" panose="00000400000000000000" pitchFamily="2" charset="0"/>
              </a:rPr>
              <a:t>категория;</a:t>
            </a:r>
          </a:p>
          <a:p>
            <a:pPr indent="447675"/>
            <a:r>
              <a:rPr lang="ru-RU" sz="2000" b="1" dirty="0">
                <a:ln/>
                <a:latin typeface="Seattle Sans [RUS by me]" panose="00000400000000000000" pitchFamily="2" charset="0"/>
              </a:rPr>
              <a:t>«рекомендуется условно» - </a:t>
            </a:r>
            <a:r>
              <a:rPr lang="en-US" sz="2000" b="1" dirty="0">
                <a:ln/>
                <a:latin typeface="Seattle Sans [RUS by me]" panose="00000400000000000000" pitchFamily="2" charset="0"/>
              </a:rPr>
              <a:t>III </a:t>
            </a:r>
            <a:r>
              <a:rPr lang="ru-RU" sz="2000" b="1" dirty="0">
                <a:ln/>
                <a:latin typeface="Seattle Sans [RUS by me]" panose="00000400000000000000" pitchFamily="2" charset="0"/>
              </a:rPr>
              <a:t>категория;</a:t>
            </a:r>
          </a:p>
          <a:p>
            <a:pPr indent="447675"/>
            <a:r>
              <a:rPr lang="ru-RU" sz="2000" b="1" dirty="0">
                <a:ln/>
                <a:latin typeface="Seattle Sans [RUS by me]" panose="00000400000000000000" pitchFamily="2" charset="0"/>
              </a:rPr>
              <a:t>«</a:t>
            </a:r>
            <a:r>
              <a:rPr lang="ru-RU" sz="2000" b="1" dirty="0">
                <a:ln/>
                <a:solidFill>
                  <a:srgbClr val="C00000"/>
                </a:solidFill>
                <a:latin typeface="Seattle Sans [RUS by me]" panose="00000400000000000000" pitchFamily="2" charset="0"/>
              </a:rPr>
              <a:t>не рекомендуется</a:t>
            </a:r>
            <a:r>
              <a:rPr lang="ru-RU" sz="2000" b="1" dirty="0">
                <a:ln/>
                <a:latin typeface="Seattle Sans [RUS by me]" panose="00000400000000000000" pitchFamily="2" charset="0"/>
              </a:rPr>
              <a:t>» - </a:t>
            </a:r>
            <a:r>
              <a:rPr lang="en-US" sz="2000" b="1" dirty="0">
                <a:ln/>
                <a:solidFill>
                  <a:srgbClr val="C00000"/>
                </a:solidFill>
                <a:latin typeface="Seattle Sans [RUS by me]" panose="00000400000000000000" pitchFamily="2" charset="0"/>
              </a:rPr>
              <a:t>IV </a:t>
            </a:r>
            <a:r>
              <a:rPr lang="ru-RU" sz="2000" b="1" dirty="0">
                <a:ln/>
                <a:solidFill>
                  <a:srgbClr val="C00000"/>
                </a:solidFill>
                <a:latin typeface="Seattle Sans [RUS by me]" panose="00000400000000000000" pitchFamily="2" charset="0"/>
              </a:rPr>
              <a:t>категория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4420" y="3047643"/>
            <a:ext cx="267550" cy="26638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4420" y="3338452"/>
            <a:ext cx="267550" cy="26638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4420" y="3646353"/>
            <a:ext cx="267550" cy="26638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4420" y="3965492"/>
            <a:ext cx="267550" cy="266385"/>
          </a:xfrm>
          <a:prstGeom prst="rect">
            <a:avLst/>
          </a:prstGeom>
        </p:spPr>
      </p:pic>
      <p:sp>
        <p:nvSpPr>
          <p:cNvPr id="20" name="Скругленный прямоугольник 19"/>
          <p:cNvSpPr>
            <a:spLocks/>
          </p:cNvSpPr>
          <p:nvPr/>
        </p:nvSpPr>
        <p:spPr>
          <a:xfrm>
            <a:off x="165660" y="4460851"/>
            <a:ext cx="11858275" cy="857131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8900000" scaled="1"/>
            <a:tileRect/>
          </a:gradFill>
          <a:ln w="28575">
            <a:solidFill>
              <a:schemeClr val="accent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endParaRPr lang="ru-RU" sz="850" kern="0" dirty="0">
              <a:solidFill>
                <a:schemeClr val="tx1"/>
              </a:solidFill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75925" y="4534195"/>
            <a:ext cx="11543952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indent="447675" algn="just"/>
            <a:r>
              <a:rPr lang="ru-RU" sz="2000" b="1" dirty="0">
                <a:ln/>
                <a:latin typeface="Seattle Sans [RUS by me]" panose="00000400000000000000" pitchFamily="2" charset="0"/>
              </a:rPr>
              <a:t>В целях выявления факторов риска в отношении кандидатов с их письменного согласия может проводиться опрос с использованием полиграфа</a:t>
            </a:r>
          </a:p>
        </p:txBody>
      </p:sp>
      <p:sp>
        <p:nvSpPr>
          <p:cNvPr id="22" name="Скругленный прямоугольник 21"/>
          <p:cNvSpPr>
            <a:spLocks/>
          </p:cNvSpPr>
          <p:nvPr/>
        </p:nvSpPr>
        <p:spPr>
          <a:xfrm>
            <a:off x="165660" y="5388559"/>
            <a:ext cx="11858275" cy="857131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8900000" scaled="1"/>
            <a:tileRect/>
          </a:gradFill>
          <a:ln w="28575">
            <a:solidFill>
              <a:schemeClr val="accent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endParaRPr lang="ru-RU" sz="850" kern="0" dirty="0">
              <a:solidFill>
                <a:schemeClr val="tx1"/>
              </a:solidFill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75925" y="5461903"/>
            <a:ext cx="11543952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indent="447675" algn="just"/>
            <a:r>
              <a:rPr lang="ru-RU" sz="2000" b="1" dirty="0">
                <a:ln/>
                <a:latin typeface="Seattle Sans [RUS by me]" panose="00000400000000000000" pitchFamily="2" charset="0"/>
              </a:rPr>
              <a:t>Кандидаты, отнесенные к </a:t>
            </a:r>
            <a:r>
              <a:rPr lang="ru-RU" sz="2000" b="1" dirty="0">
                <a:ln/>
                <a:solidFill>
                  <a:srgbClr val="C00000"/>
                </a:solidFill>
                <a:latin typeface="Seattle Sans [RUS by me]" panose="00000400000000000000" pitchFamily="2" charset="0"/>
              </a:rPr>
              <a:t>IV категории профессиональной пригодности</a:t>
            </a:r>
            <a:r>
              <a:rPr lang="ru-RU" sz="2000" b="1" dirty="0">
                <a:ln/>
                <a:latin typeface="Seattle Sans [RUS by me]" panose="00000400000000000000" pitchFamily="2" charset="0"/>
              </a:rPr>
              <a:t>, </a:t>
            </a:r>
            <a:br>
              <a:rPr lang="ru-RU" sz="2000" b="1" dirty="0">
                <a:ln/>
                <a:latin typeface="Seattle Sans [RUS by me]" panose="00000400000000000000" pitchFamily="2" charset="0"/>
              </a:rPr>
            </a:br>
            <a:r>
              <a:rPr lang="ru-RU" sz="2000" b="1" dirty="0">
                <a:ln/>
                <a:latin typeface="Seattle Sans [RUS by me]" panose="00000400000000000000" pitchFamily="2" charset="0"/>
              </a:rPr>
              <a:t>к дальнейшему участию в конкурсе </a:t>
            </a:r>
            <a:r>
              <a:rPr lang="ru-RU" sz="2000" b="1" dirty="0">
                <a:ln/>
                <a:solidFill>
                  <a:srgbClr val="C00000"/>
                </a:solidFill>
                <a:latin typeface="Seattle Sans [RUS by me]" panose="00000400000000000000" pitchFamily="2" charset="0"/>
              </a:rPr>
              <a:t>не допускаются</a:t>
            </a:r>
          </a:p>
        </p:txBody>
      </p:sp>
    </p:spTree>
    <p:extLst>
      <p:ext uri="{BB962C8B-B14F-4D97-AF65-F5344CB8AC3E}">
        <p14:creationId xmlns:p14="http://schemas.microsoft.com/office/powerpoint/2010/main" val="20233927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0" y="156724"/>
            <a:ext cx="121920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800" dirty="0">
                <a:solidFill>
                  <a:schemeClr val="accent1">
                    <a:lumMod val="20000"/>
                    <a:lumOff val="80000"/>
                  </a:schemeClr>
                </a:solidFill>
                <a:latin typeface="Franklin Gothic Demi Cond" pitchFamily="34" charset="0"/>
              </a:rPr>
              <a:t>Оценка уровня общеобразовательной подготовленности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1221" y="6374441"/>
            <a:ext cx="509539" cy="444044"/>
          </a:xfrm>
          <a:prstGeom prst="rect">
            <a:avLst/>
          </a:prstGeom>
          <a:effectLst>
            <a:glow rad="152400">
              <a:schemeClr val="accent1">
                <a:alpha val="21000"/>
              </a:schemeClr>
            </a:glow>
          </a:effec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561220" y="6374442"/>
            <a:ext cx="509539" cy="444044"/>
          </a:xfrm>
        </p:spPr>
        <p:txBody>
          <a:bodyPr/>
          <a:lstStyle/>
          <a:p>
            <a:pPr algn="ctr"/>
            <a:fld id="{F9BA2703-0EC3-457A-9946-013C4D6DA5E1}" type="slidenum">
              <a:rPr lang="ru-RU" sz="2000">
                <a:solidFill>
                  <a:srgbClr val="5B9BD5">
                    <a:lumMod val="20000"/>
                    <a:lumOff val="80000"/>
                  </a:srgbClr>
                </a:solidFill>
                <a:latin typeface="Bookman Old Style" panose="02050604050505020204" pitchFamily="18" charset="0"/>
              </a:rPr>
              <a:pPr algn="ctr"/>
              <a:t>18</a:t>
            </a:fld>
            <a:endParaRPr lang="ru-RU" sz="2000" dirty="0">
              <a:solidFill>
                <a:srgbClr val="5B9BD5">
                  <a:lumMod val="20000"/>
                  <a:lumOff val="80000"/>
                </a:srgb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5" name="Скругленный прямоугольник 4"/>
          <p:cNvSpPr>
            <a:spLocks/>
          </p:cNvSpPr>
          <p:nvPr/>
        </p:nvSpPr>
        <p:spPr>
          <a:xfrm>
            <a:off x="143542" y="1799549"/>
            <a:ext cx="11873490" cy="149959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8900000" scaled="1"/>
            <a:tileRect/>
          </a:gradFill>
          <a:ln w="28575">
            <a:solidFill>
              <a:schemeClr val="accent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endParaRPr lang="ru-RU" sz="850" kern="0" dirty="0">
              <a:solidFill>
                <a:schemeClr val="tx1"/>
              </a:solidFill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5925" y="1901412"/>
            <a:ext cx="11408725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indent="444500" algn="just"/>
            <a:r>
              <a:rPr lang="ru-RU" sz="2000" b="1" dirty="0">
                <a:ln/>
                <a:latin typeface="Seattle Sans [RUS by me]" panose="00000400000000000000" pitchFamily="2" charset="0"/>
              </a:rPr>
              <a:t>Проводится:</a:t>
            </a:r>
          </a:p>
          <a:p>
            <a:pPr indent="444500" algn="just"/>
            <a:r>
              <a:rPr lang="ru-RU" sz="2000" b="1" dirty="0">
                <a:ln/>
                <a:solidFill>
                  <a:srgbClr val="C00000"/>
                </a:solidFill>
                <a:latin typeface="Seattle Sans [RUS by me]" panose="00000400000000000000" pitchFamily="2" charset="0"/>
              </a:rPr>
              <a:t>по результатам ЕГЭ</a:t>
            </a:r>
            <a:r>
              <a:rPr lang="ru-RU" sz="2000" b="1" dirty="0">
                <a:ln/>
                <a:latin typeface="Seattle Sans [RUS by me]" panose="00000400000000000000" pitchFamily="2" charset="0"/>
              </a:rPr>
              <a:t>, полученным в период 2020-2024 гг.;</a:t>
            </a:r>
          </a:p>
          <a:p>
            <a:pPr indent="444500" algn="just"/>
            <a:r>
              <a:rPr lang="ru-RU" sz="2000" b="1" dirty="0">
                <a:ln/>
                <a:latin typeface="Seattle Sans [RUS by me]" panose="00000400000000000000" pitchFamily="2" charset="0"/>
              </a:rPr>
              <a:t>по результатам  вступительных испытаний, проводимых училищем самостоятельно (для отдельных категорий поступающих)</a:t>
            </a:r>
          </a:p>
        </p:txBody>
      </p:sp>
      <p:sp>
        <p:nvSpPr>
          <p:cNvPr id="7" name="Скругленный прямоугольник 6"/>
          <p:cNvSpPr>
            <a:spLocks/>
          </p:cNvSpPr>
          <p:nvPr/>
        </p:nvSpPr>
        <p:spPr>
          <a:xfrm>
            <a:off x="143542" y="4355316"/>
            <a:ext cx="11873490" cy="183184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8900000" scaled="1"/>
            <a:tileRect/>
          </a:gradFill>
          <a:ln w="28575">
            <a:solidFill>
              <a:schemeClr val="accent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endParaRPr lang="ru-RU" sz="850" kern="0" dirty="0">
              <a:solidFill>
                <a:schemeClr val="tx1"/>
              </a:solidFill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5924" y="4455627"/>
            <a:ext cx="11408725" cy="163121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indent="444500" algn="just"/>
            <a:r>
              <a:rPr lang="ru-RU" sz="2000" b="1" dirty="0">
                <a:ln/>
                <a:latin typeface="Seattle Sans [RUS by me]" panose="00000400000000000000" pitchFamily="2" charset="0"/>
              </a:rPr>
              <a:t>Проводится по результатам освоения поступающими образовательной программы</a:t>
            </a:r>
            <a:r>
              <a:rPr lang="en-US" sz="2000" b="1" dirty="0">
                <a:ln/>
                <a:latin typeface="Seattle Sans [RUS by me]" panose="00000400000000000000" pitchFamily="2" charset="0"/>
              </a:rPr>
              <a:t> (</a:t>
            </a:r>
            <a:r>
              <a:rPr lang="ru-RU" sz="2000" b="1" dirty="0">
                <a:ln/>
                <a:solidFill>
                  <a:srgbClr val="C00000"/>
                </a:solidFill>
                <a:latin typeface="Seattle Sans [RUS by me]" panose="00000400000000000000" pitchFamily="2" charset="0"/>
              </a:rPr>
              <a:t>величина среднего балла </a:t>
            </a:r>
            <a:r>
              <a:rPr lang="ru-RU" sz="2000" b="1" dirty="0">
                <a:ln/>
                <a:latin typeface="Seattle Sans [RUS by me]" panose="00000400000000000000" pitchFamily="2" charset="0"/>
              </a:rPr>
              <a:t>по документу об образовании</a:t>
            </a:r>
            <a:r>
              <a:rPr lang="en-US" sz="2000" b="1" dirty="0">
                <a:ln/>
                <a:latin typeface="Seattle Sans [RUS by me]" panose="00000400000000000000" pitchFamily="2" charset="0"/>
              </a:rPr>
              <a:t>):</a:t>
            </a:r>
          </a:p>
          <a:p>
            <a:pPr indent="444500" algn="just"/>
            <a:r>
              <a:rPr lang="ru-RU" sz="2000" b="1" dirty="0">
                <a:ln/>
                <a:latin typeface="Seattle Sans [RUS by me]" panose="00000400000000000000" pitchFamily="2" charset="0"/>
              </a:rPr>
              <a:t>среднего общего образования;</a:t>
            </a:r>
            <a:endParaRPr lang="en-US" sz="2000" b="1" dirty="0">
              <a:ln/>
              <a:latin typeface="Seattle Sans [RUS by me]" panose="00000400000000000000" pitchFamily="2" charset="0"/>
            </a:endParaRPr>
          </a:p>
          <a:p>
            <a:pPr indent="444500" algn="just"/>
            <a:r>
              <a:rPr lang="ru-RU" sz="2000" b="1" dirty="0">
                <a:ln/>
                <a:latin typeface="Seattle Sans [RUS by me]" panose="00000400000000000000" pitchFamily="2" charset="0"/>
              </a:rPr>
              <a:t>среднего профессионального образования </a:t>
            </a:r>
            <a:r>
              <a:rPr lang="ru-RU" sz="2000" b="1" dirty="0">
                <a:ln/>
                <a:solidFill>
                  <a:srgbClr val="FF0000"/>
                </a:solidFill>
                <a:latin typeface="Seattle Sans [RUS by me]" panose="00000400000000000000" pitchFamily="2" charset="0"/>
              </a:rPr>
              <a:t>по программам подготовки квалифицированных рабочих (служащих)</a:t>
            </a:r>
          </a:p>
        </p:txBody>
      </p:sp>
      <p:sp>
        <p:nvSpPr>
          <p:cNvPr id="10" name="Скругленный прямоугольник 9"/>
          <p:cNvSpPr>
            <a:spLocks/>
          </p:cNvSpPr>
          <p:nvPr/>
        </p:nvSpPr>
        <p:spPr>
          <a:xfrm>
            <a:off x="1128046" y="1099074"/>
            <a:ext cx="9938758" cy="600163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8900000" scaled="1"/>
            <a:tileRect/>
          </a:gradFill>
          <a:ln w="28575">
            <a:solidFill>
              <a:schemeClr val="accent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endParaRPr lang="ru-RU" sz="850" kern="0" dirty="0">
              <a:solidFill>
                <a:schemeClr val="tx1"/>
              </a:solidFill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96639" y="1184476"/>
            <a:ext cx="8998722" cy="43088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2200" b="1" dirty="0">
                <a:ln/>
                <a:latin typeface="Seattle Sans [RUS by me]" panose="00000400000000000000" pitchFamily="2" charset="0"/>
              </a:rPr>
              <a:t>По программам ВЫСШЕГО ОБРАЗОВАНИЯ</a:t>
            </a:r>
            <a:endParaRPr lang="ru-RU" sz="2200" b="1" dirty="0">
              <a:ln/>
              <a:solidFill>
                <a:srgbClr val="C00000"/>
              </a:solidFill>
              <a:latin typeface="Seattle Sans [RUS by me]" panose="00000400000000000000" pitchFamily="2" charset="0"/>
            </a:endParaRPr>
          </a:p>
        </p:txBody>
      </p:sp>
      <p:sp>
        <p:nvSpPr>
          <p:cNvPr id="13" name="Скругленный прямоугольник 12"/>
          <p:cNvSpPr>
            <a:spLocks/>
          </p:cNvSpPr>
          <p:nvPr/>
        </p:nvSpPr>
        <p:spPr>
          <a:xfrm>
            <a:off x="1128045" y="3619143"/>
            <a:ext cx="9938759" cy="600163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8900000" scaled="1"/>
            <a:tileRect/>
          </a:gradFill>
          <a:ln w="28575">
            <a:solidFill>
              <a:schemeClr val="accent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endParaRPr lang="ru-RU" sz="850" kern="0" dirty="0">
              <a:solidFill>
                <a:schemeClr val="tx1"/>
              </a:solidFill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19497" y="3704545"/>
            <a:ext cx="9998579" cy="43088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2200" b="1" dirty="0">
                <a:ln/>
                <a:latin typeface="Seattle Sans [RUS by me]" panose="00000400000000000000" pitchFamily="2" charset="0"/>
              </a:rPr>
              <a:t>По программе СРЕДНЕГО ПРОФЕССИОНАЛЬНОГО ОБРАЗОВАНИЯ</a:t>
            </a:r>
            <a:endParaRPr lang="ru-RU" sz="2200" b="1" dirty="0">
              <a:ln/>
              <a:solidFill>
                <a:srgbClr val="C00000"/>
              </a:solidFill>
              <a:latin typeface="Seattle Sans [RUS by me]" panose="00000400000000000000" pitchFamily="2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057" y="2282959"/>
            <a:ext cx="267550" cy="26638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057" y="2588769"/>
            <a:ext cx="267550" cy="26638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993" y="5146589"/>
            <a:ext cx="267550" cy="26638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993" y="5463257"/>
            <a:ext cx="267550" cy="266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7571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0" y="156724"/>
            <a:ext cx="121920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800" dirty="0">
                <a:solidFill>
                  <a:schemeClr val="accent1">
                    <a:lumMod val="20000"/>
                    <a:lumOff val="80000"/>
                  </a:schemeClr>
                </a:solidFill>
                <a:latin typeface="Franklin Gothic Demi Cond" pitchFamily="34" charset="0"/>
              </a:rPr>
              <a:t>Минимально необходимые баллы для поступления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1221" y="6374441"/>
            <a:ext cx="509539" cy="444044"/>
          </a:xfrm>
          <a:prstGeom prst="rect">
            <a:avLst/>
          </a:prstGeom>
          <a:effectLst>
            <a:glow rad="152400">
              <a:schemeClr val="accent1">
                <a:alpha val="21000"/>
              </a:schemeClr>
            </a:glow>
          </a:effec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561220" y="6374442"/>
            <a:ext cx="509539" cy="444044"/>
          </a:xfrm>
        </p:spPr>
        <p:txBody>
          <a:bodyPr/>
          <a:lstStyle/>
          <a:p>
            <a:pPr algn="ctr"/>
            <a:fld id="{F9BA2703-0EC3-457A-9946-013C4D6DA5E1}" type="slidenum">
              <a:rPr lang="ru-RU" sz="2000">
                <a:solidFill>
                  <a:srgbClr val="5B9BD5">
                    <a:lumMod val="20000"/>
                    <a:lumOff val="80000"/>
                  </a:srgbClr>
                </a:solidFill>
                <a:latin typeface="Bookman Old Style" panose="02050604050505020204" pitchFamily="18" charset="0"/>
              </a:rPr>
              <a:pPr algn="ctr"/>
              <a:t>19</a:t>
            </a:fld>
            <a:endParaRPr lang="ru-RU" sz="2000" dirty="0">
              <a:solidFill>
                <a:srgbClr val="5B9BD5">
                  <a:lumMod val="20000"/>
                  <a:lumOff val="80000"/>
                </a:srgbClr>
              </a:solidFill>
              <a:latin typeface="Bookman Old Style" panose="02050604050505020204" pitchFamily="18" charset="0"/>
            </a:endParaRPr>
          </a:p>
        </p:txBody>
      </p:sp>
      <p:graphicFrame>
        <p:nvGraphicFramePr>
          <p:cNvPr id="5" name="Group 4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0510011"/>
              </p:ext>
            </p:extLst>
          </p:nvPr>
        </p:nvGraphicFramePr>
        <p:xfrm>
          <a:off x="325110" y="2424212"/>
          <a:ext cx="11490881" cy="3200364"/>
        </p:xfrm>
        <a:graphic>
          <a:graphicData uri="http://schemas.openxmlformats.org/drawingml/2006/table">
            <a:tbl>
              <a:tblPr/>
              <a:tblGrid>
                <a:gridCol w="15452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733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3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93080">
                  <a:extLst>
                    <a:ext uri="{9D8B030D-6E8A-4147-A177-3AD203B41FA5}">
                      <a16:colId xmlns:a16="http://schemas.microsoft.com/office/drawing/2014/main" val="1704567836"/>
                    </a:ext>
                  </a:extLst>
                </a:gridCol>
                <a:gridCol w="1593080">
                  <a:extLst>
                    <a:ext uri="{9D8B030D-6E8A-4147-A177-3AD203B41FA5}">
                      <a16:colId xmlns:a16="http://schemas.microsoft.com/office/drawing/2014/main" val="1936548260"/>
                    </a:ext>
                  </a:extLst>
                </a:gridCol>
                <a:gridCol w="15930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18857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/>
                        <a:t>Код специальности</a:t>
                      </a:r>
                    </a:p>
                  </a:txBody>
                  <a:tcPr marL="91441" marR="91441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E4EEF8">
                            <a:shade val="30000"/>
                            <a:satMod val="115000"/>
                          </a:srgbClr>
                        </a:gs>
                        <a:gs pos="50000">
                          <a:srgbClr val="E4EEF8">
                            <a:shade val="67500"/>
                            <a:satMod val="115000"/>
                          </a:srgbClr>
                        </a:gs>
                        <a:gs pos="100000">
                          <a:srgbClr val="E4EEF8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Наименование специальности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441" marR="91441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E4EEF8">
                            <a:shade val="30000"/>
                            <a:satMod val="115000"/>
                          </a:srgbClr>
                        </a:gs>
                        <a:gs pos="50000">
                          <a:srgbClr val="E4EEF8">
                            <a:shade val="67500"/>
                            <a:satMod val="115000"/>
                          </a:srgbClr>
                        </a:gs>
                        <a:gs pos="100000">
                          <a:srgbClr val="E4EEF8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Русский язык</a:t>
                      </a:r>
                    </a:p>
                  </a:txBody>
                  <a:tcPr marL="91441" marR="91441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E4EEF8">
                            <a:shade val="30000"/>
                            <a:satMod val="115000"/>
                          </a:srgbClr>
                        </a:gs>
                        <a:gs pos="50000">
                          <a:srgbClr val="E4EEF8">
                            <a:shade val="67500"/>
                            <a:satMod val="115000"/>
                          </a:srgbClr>
                        </a:gs>
                        <a:gs pos="100000">
                          <a:srgbClr val="E4EEF8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Математика (профильная)</a:t>
                      </a:r>
                    </a:p>
                  </a:txBody>
                  <a:tcPr marL="91441" marR="91441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E4EEF8">
                            <a:shade val="30000"/>
                            <a:satMod val="115000"/>
                          </a:srgbClr>
                        </a:gs>
                        <a:gs pos="50000">
                          <a:srgbClr val="E4EEF8">
                            <a:shade val="67500"/>
                            <a:satMod val="115000"/>
                          </a:srgbClr>
                        </a:gs>
                        <a:gs pos="100000">
                          <a:srgbClr val="E4EEF8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Физика/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Информатика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и ИКТ*</a:t>
                      </a:r>
                    </a:p>
                  </a:txBody>
                  <a:tcPr marL="91441" marR="91441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E4EEF8">
                            <a:shade val="30000"/>
                            <a:satMod val="115000"/>
                          </a:srgbClr>
                        </a:gs>
                        <a:gs pos="50000">
                          <a:srgbClr val="E4EEF8">
                            <a:shade val="67500"/>
                            <a:satMod val="115000"/>
                          </a:srgbClr>
                        </a:gs>
                        <a:gs pos="100000">
                          <a:srgbClr val="E4EEF8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История/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Информатика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и ИКТ**</a:t>
                      </a:r>
                    </a:p>
                  </a:txBody>
                  <a:tcPr marL="91441" marR="91441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E4EEF8">
                            <a:shade val="30000"/>
                            <a:satMod val="115000"/>
                          </a:srgbClr>
                        </a:gs>
                        <a:gs pos="50000">
                          <a:srgbClr val="E4EEF8">
                            <a:shade val="67500"/>
                            <a:satMod val="115000"/>
                          </a:srgbClr>
                        </a:gs>
                        <a:gs pos="100000">
                          <a:srgbClr val="E4EEF8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26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spc="-5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56.05.06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441" marR="91441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96E2EA">
                            <a:tint val="66000"/>
                            <a:satMod val="160000"/>
                          </a:srgbClr>
                        </a:gs>
                        <a:gs pos="50000">
                          <a:srgbClr val="96E2EA">
                            <a:tint val="44500"/>
                            <a:satMod val="160000"/>
                          </a:srgbClr>
                        </a:gs>
                        <a:gs pos="100000">
                          <a:srgbClr val="96E2EA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Защита информации 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/>
                      </a:r>
                      <a:b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</a:b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на объектах информатизации военного назначения</a:t>
                      </a:r>
                      <a:r>
                        <a:rPr kumimoji="0" lang="ru-RU" sz="1600" b="1" i="0" u="none" strike="noStrike" cap="none" spc="-5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  <a:endParaRPr kumimoji="0" lang="ru-RU" sz="1600" b="1" i="0" u="none" strike="noStrike" cap="none" spc="-5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441" marR="91441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96E2EA">
                            <a:tint val="66000"/>
                            <a:satMod val="160000"/>
                          </a:srgbClr>
                        </a:gs>
                        <a:gs pos="50000">
                          <a:srgbClr val="96E2EA">
                            <a:tint val="44500"/>
                            <a:satMod val="160000"/>
                          </a:srgbClr>
                        </a:gs>
                        <a:gs pos="100000">
                          <a:srgbClr val="96E2EA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49</a:t>
                      </a:r>
                    </a:p>
                  </a:txBody>
                  <a:tcPr marL="91441" marR="91441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96E2EA">
                            <a:tint val="66000"/>
                            <a:satMod val="160000"/>
                          </a:srgbClr>
                        </a:gs>
                        <a:gs pos="50000">
                          <a:srgbClr val="96E2EA">
                            <a:tint val="44500"/>
                            <a:satMod val="160000"/>
                          </a:srgbClr>
                        </a:gs>
                        <a:gs pos="100000">
                          <a:srgbClr val="96E2EA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39</a:t>
                      </a:r>
                    </a:p>
                  </a:txBody>
                  <a:tcPr marL="91441" marR="91441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96E2EA">
                            <a:tint val="66000"/>
                            <a:satMod val="160000"/>
                          </a:srgbClr>
                        </a:gs>
                        <a:gs pos="50000">
                          <a:srgbClr val="96E2EA">
                            <a:tint val="44500"/>
                            <a:satMod val="160000"/>
                          </a:srgbClr>
                        </a:gs>
                        <a:gs pos="100000">
                          <a:srgbClr val="96E2EA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39/40*</a:t>
                      </a:r>
                    </a:p>
                  </a:txBody>
                  <a:tcPr marL="91441" marR="91441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96E2EA">
                            <a:tint val="66000"/>
                            <a:satMod val="160000"/>
                          </a:srgbClr>
                        </a:gs>
                        <a:gs pos="50000">
                          <a:srgbClr val="96E2EA">
                            <a:tint val="44500"/>
                            <a:satMod val="160000"/>
                          </a:srgbClr>
                        </a:gs>
                        <a:gs pos="100000">
                          <a:srgbClr val="96E2EA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41" marR="91441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96E2EA">
                            <a:tint val="66000"/>
                            <a:satMod val="160000"/>
                          </a:srgbClr>
                        </a:gs>
                        <a:gs pos="50000">
                          <a:srgbClr val="96E2EA">
                            <a:tint val="44500"/>
                            <a:satMod val="160000"/>
                          </a:srgbClr>
                        </a:gs>
                        <a:gs pos="100000">
                          <a:srgbClr val="96E2EA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26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56.05.04</a:t>
                      </a:r>
                    </a:p>
                  </a:txBody>
                  <a:tcPr marL="91441" marR="91441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96E2EA">
                            <a:tint val="66000"/>
                            <a:satMod val="160000"/>
                          </a:srgbClr>
                        </a:gs>
                        <a:gs pos="50000">
                          <a:srgbClr val="96E2EA">
                            <a:tint val="44500"/>
                            <a:satMod val="160000"/>
                          </a:srgbClr>
                        </a:gs>
                        <a:gs pos="100000">
                          <a:srgbClr val="96E2EA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Управление персоналом (Вооруженные Силы Российской Федерации, другие войска, воинские формирования </a:t>
                      </a:r>
                      <a:br>
                        <a:rPr kumimoji="0" lang="ru-RU" sz="16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kumimoji="0" lang="ru-RU" sz="1600" b="1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 приравненные к ним органы Российской Федерации)</a:t>
                      </a:r>
                    </a:p>
                  </a:txBody>
                  <a:tcPr marL="91441" marR="91441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96E2EA">
                            <a:tint val="66000"/>
                            <a:satMod val="160000"/>
                          </a:srgbClr>
                        </a:gs>
                        <a:gs pos="50000">
                          <a:srgbClr val="96E2EA">
                            <a:tint val="44500"/>
                            <a:satMod val="160000"/>
                          </a:srgbClr>
                        </a:gs>
                        <a:gs pos="100000">
                          <a:srgbClr val="96E2EA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45</a:t>
                      </a:r>
                    </a:p>
                  </a:txBody>
                  <a:tcPr marL="91441" marR="91441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96E2EA">
                            <a:tint val="66000"/>
                            <a:satMod val="160000"/>
                          </a:srgbClr>
                        </a:gs>
                        <a:gs pos="50000">
                          <a:srgbClr val="96E2EA">
                            <a:tint val="44500"/>
                            <a:satMod val="160000"/>
                          </a:srgbClr>
                        </a:gs>
                        <a:gs pos="100000">
                          <a:srgbClr val="96E2EA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33</a:t>
                      </a:r>
                    </a:p>
                  </a:txBody>
                  <a:tcPr marL="91441" marR="91441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96E2EA">
                            <a:tint val="66000"/>
                            <a:satMod val="160000"/>
                          </a:srgbClr>
                        </a:gs>
                        <a:gs pos="50000">
                          <a:srgbClr val="96E2EA">
                            <a:tint val="44500"/>
                            <a:satMod val="160000"/>
                          </a:srgbClr>
                        </a:gs>
                        <a:gs pos="100000">
                          <a:srgbClr val="96E2EA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41" marR="91441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96E2EA">
                            <a:tint val="66000"/>
                            <a:satMod val="160000"/>
                          </a:srgbClr>
                        </a:gs>
                        <a:gs pos="50000">
                          <a:srgbClr val="96E2EA">
                            <a:tint val="44500"/>
                            <a:satMod val="160000"/>
                          </a:srgbClr>
                        </a:gs>
                        <a:gs pos="100000">
                          <a:srgbClr val="96E2EA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40/40**</a:t>
                      </a:r>
                    </a:p>
                  </a:txBody>
                  <a:tcPr marL="91441" marR="91441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96E2EA">
                            <a:tint val="66000"/>
                            <a:satMod val="160000"/>
                          </a:srgbClr>
                        </a:gs>
                        <a:gs pos="50000">
                          <a:srgbClr val="96E2EA">
                            <a:tint val="44500"/>
                            <a:satMod val="160000"/>
                          </a:srgbClr>
                        </a:gs>
                        <a:gs pos="100000">
                          <a:srgbClr val="96E2EA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128652439"/>
                  </a:ext>
                </a:extLst>
              </a:tr>
            </a:tbl>
          </a:graphicData>
        </a:graphic>
      </p:graphicFrame>
      <p:sp>
        <p:nvSpPr>
          <p:cNvPr id="8" name="Скругленный прямоугольник 7"/>
          <p:cNvSpPr>
            <a:spLocks/>
          </p:cNvSpPr>
          <p:nvPr/>
        </p:nvSpPr>
        <p:spPr>
          <a:xfrm>
            <a:off x="325110" y="1037855"/>
            <a:ext cx="11490879" cy="119084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8900000" scaled="1"/>
            <a:tileRect/>
          </a:gradFill>
          <a:ln w="28575">
            <a:solidFill>
              <a:schemeClr val="accent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endParaRPr lang="ru-RU" sz="850" kern="0" dirty="0">
              <a:solidFill>
                <a:schemeClr val="tx1"/>
              </a:solidFill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0006" y="1139718"/>
            <a:ext cx="1104109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indent="444500" algn="just"/>
            <a:r>
              <a:rPr lang="ru-RU" sz="2000" b="1" dirty="0">
                <a:ln/>
                <a:solidFill>
                  <a:srgbClr val="C00000"/>
                </a:solidFill>
                <a:latin typeface="Seattle Sans [RUS by me]" panose="00000400000000000000" pitchFamily="2" charset="0"/>
              </a:rPr>
              <a:t>Минимально необходимые баллы </a:t>
            </a:r>
            <a:r>
              <a:rPr lang="ru-RU" sz="2000" b="1" dirty="0">
                <a:ln/>
                <a:latin typeface="Seattle Sans [RUS by me]" panose="00000400000000000000" pitchFamily="2" charset="0"/>
              </a:rPr>
              <a:t>результатов ЕГЭ (вступительных испытаний, проводимых училищем самостоятельно), подтверждающие успешное прохождение вступительных испытаний: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23F5B70-7FA3-4802-BBBA-B94FAD8673FF}"/>
              </a:ext>
            </a:extLst>
          </p:cNvPr>
          <p:cNvSpPr txBox="1"/>
          <p:nvPr/>
        </p:nvSpPr>
        <p:spPr>
          <a:xfrm>
            <a:off x="-37197" y="5718282"/>
            <a:ext cx="1104109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indent="444500" algn="just"/>
            <a:r>
              <a:rPr lang="ru-RU" sz="1200" b="1" dirty="0">
                <a:ln/>
                <a:solidFill>
                  <a:schemeClr val="bg1"/>
                </a:solidFill>
                <a:latin typeface="Seattle Sans [RUS by me]" panose="00000400000000000000" pitchFamily="2" charset="0"/>
              </a:rPr>
              <a:t>* Поступающие выбирают одно из вступительных испытаний на выбор: Физику или Информатику и ИКТ</a:t>
            </a:r>
          </a:p>
          <a:p>
            <a:pPr indent="444500" algn="just"/>
            <a:r>
              <a:rPr lang="ru-RU" sz="1200" b="1" dirty="0">
                <a:ln/>
                <a:solidFill>
                  <a:schemeClr val="bg1"/>
                </a:solidFill>
                <a:latin typeface="Seattle Sans [RUS by me]" panose="00000400000000000000" pitchFamily="2" charset="0"/>
              </a:rPr>
              <a:t>** Поступающие выбирают одно из вступительных испытаний на выбор: Историю или Информатику и ИКТ</a:t>
            </a:r>
          </a:p>
          <a:p>
            <a:pPr indent="444500" algn="just"/>
            <a:endParaRPr lang="ru-RU" sz="1200" b="1" dirty="0">
              <a:ln/>
              <a:solidFill>
                <a:schemeClr val="bg1"/>
              </a:solidFill>
              <a:latin typeface="Seattle Sans [RUS by me]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11385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0" y="156724"/>
            <a:ext cx="121920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800" dirty="0">
                <a:solidFill>
                  <a:schemeClr val="accent1">
                    <a:lumMod val="20000"/>
                    <a:lumOff val="80000"/>
                  </a:schemeClr>
                </a:solidFill>
                <a:latin typeface="Franklin Gothic Demi Cond" pitchFamily="34" charset="0"/>
              </a:rPr>
              <a:t>Историческая справка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1221" y="6374441"/>
            <a:ext cx="509539" cy="444044"/>
          </a:xfrm>
          <a:prstGeom prst="rect">
            <a:avLst/>
          </a:prstGeom>
          <a:effectLst>
            <a:glow rad="152400">
              <a:schemeClr val="accent1">
                <a:alpha val="21000"/>
              </a:schemeClr>
            </a:glow>
          </a:effec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561220" y="6374442"/>
            <a:ext cx="509539" cy="444044"/>
          </a:xfrm>
        </p:spPr>
        <p:txBody>
          <a:bodyPr/>
          <a:lstStyle/>
          <a:p>
            <a:pPr algn="ctr"/>
            <a:fld id="{F9BA2703-0EC3-457A-9946-013C4D6DA5E1}" type="slidenum">
              <a:rPr lang="ru-RU" sz="2000">
                <a:solidFill>
                  <a:srgbClr val="5B9BD5">
                    <a:lumMod val="20000"/>
                    <a:lumOff val="80000"/>
                  </a:srgbClr>
                </a:solidFill>
                <a:latin typeface="Bookman Old Style" panose="02050604050505020204" pitchFamily="18" charset="0"/>
              </a:rPr>
              <a:pPr algn="ctr"/>
              <a:t>2</a:t>
            </a:fld>
            <a:endParaRPr lang="ru-RU" sz="2000" dirty="0">
              <a:solidFill>
                <a:srgbClr val="5B9BD5">
                  <a:lumMod val="20000"/>
                  <a:lumOff val="80000"/>
                </a:srgbClr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44" y="936471"/>
            <a:ext cx="5335959" cy="52579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5" descr="G:\КВВУ\Фото\приказ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5875" y="936471"/>
            <a:ext cx="3710678" cy="52579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10259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1221" y="6374441"/>
            <a:ext cx="509539" cy="444044"/>
          </a:xfrm>
          <a:prstGeom prst="rect">
            <a:avLst/>
          </a:prstGeom>
          <a:effectLst>
            <a:glow rad="152400">
              <a:schemeClr val="accent1">
                <a:alpha val="21000"/>
              </a:schemeClr>
            </a:glow>
          </a:effec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561220" y="6374442"/>
            <a:ext cx="509539" cy="444044"/>
          </a:xfrm>
        </p:spPr>
        <p:txBody>
          <a:bodyPr/>
          <a:lstStyle/>
          <a:p>
            <a:pPr algn="ctr"/>
            <a:fld id="{F9BA2703-0EC3-457A-9946-013C4D6DA5E1}" type="slidenum">
              <a:rPr lang="ru-RU" sz="2000">
                <a:solidFill>
                  <a:srgbClr val="5B9BD5">
                    <a:lumMod val="20000"/>
                    <a:lumOff val="80000"/>
                  </a:srgbClr>
                </a:solidFill>
                <a:latin typeface="Bookman Old Style" panose="02050604050505020204" pitchFamily="18" charset="0"/>
              </a:rPr>
              <a:pPr algn="ctr"/>
              <a:t>20</a:t>
            </a:fld>
            <a:endParaRPr lang="ru-RU" sz="2000" dirty="0">
              <a:solidFill>
                <a:srgbClr val="5B9BD5">
                  <a:lumMod val="20000"/>
                  <a:lumOff val="80000"/>
                </a:srgbClr>
              </a:solidFill>
              <a:latin typeface="Bookman Old Style" panose="02050604050505020204" pitchFamily="18" charset="0"/>
            </a:endParaRPr>
          </a:p>
        </p:txBody>
      </p:sp>
      <p:graphicFrame>
        <p:nvGraphicFramePr>
          <p:cNvPr id="10" name="Group 438"/>
          <p:cNvGraphicFramePr>
            <a:graphicFrameLocks noGrp="1"/>
          </p:cNvGraphicFramePr>
          <p:nvPr/>
        </p:nvGraphicFramePr>
        <p:xfrm>
          <a:off x="325108" y="2508220"/>
          <a:ext cx="11490881" cy="3870936"/>
        </p:xfrm>
        <a:graphic>
          <a:graphicData uri="http://schemas.openxmlformats.org/drawingml/2006/table">
            <a:tbl>
              <a:tblPr/>
              <a:tblGrid>
                <a:gridCol w="17002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234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82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2816">
                  <a:extLst>
                    <a:ext uri="{9D8B030D-6E8A-4147-A177-3AD203B41FA5}">
                      <a16:colId xmlns:a16="http://schemas.microsoft.com/office/drawing/2014/main" val="1704567836"/>
                    </a:ext>
                  </a:extLst>
                </a:gridCol>
                <a:gridCol w="1593080">
                  <a:extLst>
                    <a:ext uri="{9D8B030D-6E8A-4147-A177-3AD203B41FA5}">
                      <a16:colId xmlns:a16="http://schemas.microsoft.com/office/drawing/2014/main" val="1936548260"/>
                    </a:ext>
                  </a:extLst>
                </a:gridCol>
                <a:gridCol w="15930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92974"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Возраст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E4EEF8">
                            <a:shade val="30000"/>
                            <a:satMod val="115000"/>
                          </a:srgbClr>
                        </a:gs>
                        <a:gs pos="50000">
                          <a:srgbClr val="E4EEF8">
                            <a:shade val="67500"/>
                            <a:satMod val="115000"/>
                          </a:srgbClr>
                        </a:gs>
                        <a:gs pos="100000">
                          <a:srgbClr val="E4EEF8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«Сила»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E4EEF8">
                            <a:shade val="30000"/>
                            <a:satMod val="115000"/>
                          </a:srgbClr>
                        </a:gs>
                        <a:gs pos="50000">
                          <a:srgbClr val="E4EEF8">
                            <a:shade val="67500"/>
                            <a:satMod val="115000"/>
                          </a:srgbClr>
                        </a:gs>
                        <a:gs pos="100000">
                          <a:srgbClr val="E4EEF8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«Быстрота»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E4EEF8">
                            <a:shade val="30000"/>
                            <a:satMod val="115000"/>
                          </a:srgbClr>
                        </a:gs>
                        <a:gs pos="50000">
                          <a:srgbClr val="E4EEF8">
                            <a:shade val="67500"/>
                            <a:satMod val="115000"/>
                          </a:srgbClr>
                        </a:gs>
                        <a:gs pos="100000">
                          <a:srgbClr val="E4EEF8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«Выносливость»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E4EEF8">
                            <a:shade val="30000"/>
                            <a:satMod val="115000"/>
                          </a:srgbClr>
                        </a:gs>
                        <a:gs pos="50000">
                          <a:srgbClr val="E4EEF8">
                            <a:shade val="67500"/>
                            <a:satMod val="115000"/>
                          </a:srgbClr>
                        </a:gs>
                        <a:gs pos="100000">
                          <a:srgbClr val="E4EEF8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Требования к уровню физической подготовки (минимум баллов)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E4EEF8">
                            <a:shade val="30000"/>
                            <a:satMod val="115000"/>
                          </a:srgbClr>
                        </a:gs>
                        <a:gs pos="50000">
                          <a:srgbClr val="E4EEF8">
                            <a:shade val="67500"/>
                            <a:satMod val="115000"/>
                          </a:srgbClr>
                        </a:gs>
                        <a:gs pos="100000">
                          <a:srgbClr val="E4EEF8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E4EEF8">
                            <a:shade val="30000"/>
                            <a:satMod val="115000"/>
                          </a:srgbClr>
                        </a:gs>
                        <a:gs pos="50000">
                          <a:srgbClr val="E4EEF8">
                            <a:shade val="67500"/>
                            <a:satMod val="115000"/>
                          </a:srgbClr>
                        </a:gs>
                        <a:gs pos="100000">
                          <a:srgbClr val="E4EEF8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6317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E4EEF8">
                            <a:shade val="30000"/>
                            <a:satMod val="115000"/>
                          </a:srgbClr>
                        </a:gs>
                        <a:gs pos="50000">
                          <a:srgbClr val="E4EEF8">
                            <a:shade val="67500"/>
                            <a:satMod val="115000"/>
                          </a:srgbClr>
                        </a:gs>
                        <a:gs pos="100000">
                          <a:srgbClr val="E4EEF8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E4EEF8">
                            <a:shade val="30000"/>
                            <a:satMod val="115000"/>
                          </a:srgbClr>
                        </a:gs>
                        <a:gs pos="50000">
                          <a:srgbClr val="E4EEF8">
                            <a:shade val="67500"/>
                            <a:satMod val="115000"/>
                          </a:srgbClr>
                        </a:gs>
                        <a:gs pos="100000">
                          <a:srgbClr val="E4EEF8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E4EEF8">
                            <a:shade val="30000"/>
                            <a:satMod val="115000"/>
                          </a:srgbClr>
                        </a:gs>
                        <a:gs pos="50000">
                          <a:srgbClr val="E4EEF8">
                            <a:shade val="67500"/>
                            <a:satMod val="115000"/>
                          </a:srgbClr>
                        </a:gs>
                        <a:gs pos="100000">
                          <a:srgbClr val="E4EEF8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E4EEF8">
                            <a:shade val="30000"/>
                            <a:satMod val="115000"/>
                          </a:srgbClr>
                        </a:gs>
                        <a:gs pos="50000">
                          <a:srgbClr val="E4EEF8">
                            <a:shade val="67500"/>
                            <a:satMod val="115000"/>
                          </a:srgbClr>
                        </a:gs>
                        <a:gs pos="100000">
                          <a:srgbClr val="E4EEF8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в одном упражнении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E4EEF8">
                            <a:shade val="30000"/>
                            <a:satMod val="115000"/>
                          </a:srgbClr>
                        </a:gs>
                        <a:gs pos="50000">
                          <a:srgbClr val="E4EEF8">
                            <a:shade val="67500"/>
                            <a:satMod val="115000"/>
                          </a:srgbClr>
                        </a:gs>
                        <a:gs pos="100000">
                          <a:srgbClr val="E4EEF8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в трех упражнениях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E4EEF8">
                            <a:shade val="30000"/>
                            <a:satMod val="115000"/>
                          </a:srgbClr>
                        </a:gs>
                        <a:gs pos="50000">
                          <a:srgbClr val="E4EEF8">
                            <a:shade val="67500"/>
                            <a:satMod val="115000"/>
                          </a:srgbClr>
                        </a:gs>
                        <a:gs pos="100000">
                          <a:srgbClr val="E4EEF8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108542856"/>
                  </a:ext>
                </a:extLst>
              </a:tr>
              <a:tr h="814339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до 25 лет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96E2EA">
                            <a:tint val="66000"/>
                            <a:satMod val="160000"/>
                          </a:srgbClr>
                        </a:gs>
                        <a:gs pos="50000">
                          <a:srgbClr val="96E2EA">
                            <a:tint val="44500"/>
                            <a:satMod val="160000"/>
                          </a:srgbClr>
                        </a:gs>
                        <a:gs pos="100000">
                          <a:srgbClr val="96E2EA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Wingdings" panose="05000000000000000000" pitchFamily="2" charset="2"/>
                        <a:buChar char="Ø"/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подтягивание на перекладине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Ø"/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подъем переворотом на перекладине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Ø"/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подъем силой на перекладине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Ø"/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рывок гири</a:t>
                      </a:r>
                      <a:endParaRPr kumimoji="0" lang="ru-RU" sz="1400" b="1" i="0" u="none" strike="noStrike" cap="none" spc="-5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441" marR="91441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96E2EA">
                            <a:tint val="66000"/>
                            <a:satMod val="160000"/>
                          </a:srgbClr>
                        </a:gs>
                        <a:gs pos="50000">
                          <a:srgbClr val="96E2EA">
                            <a:tint val="44500"/>
                            <a:satMod val="160000"/>
                          </a:srgbClr>
                        </a:gs>
                        <a:gs pos="100000">
                          <a:srgbClr val="96E2EA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285750" indent="-285750" algn="l">
                        <a:buFont typeface="Wingdings" panose="05000000000000000000" pitchFamily="2" charset="2"/>
                        <a:buChar char="Ø"/>
                      </a:pPr>
                      <a:r>
                        <a:rPr lang="ru-RU" sz="1400" dirty="0"/>
                        <a:t>бег на 60 м</a:t>
                      </a:r>
                      <a:endParaRPr lang="en-US" sz="1400" dirty="0"/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Ø"/>
                      </a:pPr>
                      <a:r>
                        <a:rPr lang="ru-RU" sz="1400" dirty="0"/>
                        <a:t>бег на 100 м</a:t>
                      </a:r>
                      <a:endParaRPr lang="en-US" sz="1400" dirty="0"/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Ø"/>
                      </a:pPr>
                      <a:r>
                        <a:rPr lang="ru-RU" sz="1400" dirty="0"/>
                        <a:t>челночный бег 10х10 м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41" marR="91441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96E2EA">
                            <a:tint val="66000"/>
                            <a:satMod val="160000"/>
                          </a:srgbClr>
                        </a:gs>
                        <a:gs pos="50000">
                          <a:srgbClr val="96E2EA">
                            <a:tint val="44500"/>
                            <a:satMod val="160000"/>
                          </a:srgbClr>
                        </a:gs>
                        <a:gs pos="100000">
                          <a:srgbClr val="96E2EA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Wingdings" panose="05000000000000000000" pitchFamily="2" charset="2"/>
                        <a:buChar char="Ø"/>
                      </a:pPr>
                      <a:r>
                        <a:rPr lang="ru-RU" sz="1400" dirty="0"/>
                        <a:t>бег на 1 км</a:t>
                      </a:r>
                      <a:endParaRPr lang="en-US" sz="1400" dirty="0"/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Ø"/>
                      </a:pPr>
                      <a:r>
                        <a:rPr lang="ru-RU" sz="1400" dirty="0"/>
                        <a:t>бег на 3 км</a:t>
                      </a:r>
                    </a:p>
                  </a:txBody>
                  <a:tcPr marL="91441" marR="91441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96E2EA">
                            <a:tint val="66000"/>
                            <a:satMod val="160000"/>
                          </a:srgbClr>
                        </a:gs>
                        <a:gs pos="50000">
                          <a:srgbClr val="96E2EA">
                            <a:tint val="44500"/>
                            <a:satMod val="160000"/>
                          </a:srgbClr>
                        </a:gs>
                        <a:gs pos="100000">
                          <a:srgbClr val="96E2EA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96E2EA">
                            <a:tint val="66000"/>
                            <a:satMod val="160000"/>
                          </a:srgbClr>
                        </a:gs>
                        <a:gs pos="50000">
                          <a:srgbClr val="96E2EA">
                            <a:tint val="44500"/>
                            <a:satMod val="160000"/>
                          </a:srgbClr>
                        </a:gs>
                        <a:gs pos="100000">
                          <a:srgbClr val="96E2EA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120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96E2EA">
                            <a:tint val="66000"/>
                            <a:satMod val="160000"/>
                          </a:srgbClr>
                        </a:gs>
                        <a:gs pos="50000">
                          <a:srgbClr val="96E2EA">
                            <a:tint val="44500"/>
                            <a:satMod val="160000"/>
                          </a:srgbClr>
                        </a:gs>
                        <a:gs pos="100000">
                          <a:srgbClr val="96E2EA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64395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25 – 29 лет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96E2EA">
                            <a:tint val="66000"/>
                            <a:satMod val="160000"/>
                          </a:srgbClr>
                        </a:gs>
                        <a:gs pos="50000">
                          <a:srgbClr val="96E2EA">
                            <a:tint val="44500"/>
                            <a:satMod val="160000"/>
                          </a:srgbClr>
                        </a:gs>
                        <a:gs pos="100000">
                          <a:srgbClr val="96E2EA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Wingdings" panose="05000000000000000000" pitchFamily="2" charset="2"/>
                        <a:buChar char="Ø"/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подтягивание на перекладине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Ø"/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подъем переворотом на перекладине</a:t>
                      </a:r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Ø"/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подъем силой на перекладине</a:t>
                      </a:r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Ø"/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сгибание и разгибание рук в упоре лежа</a:t>
                      </a:r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Ø"/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рывок гири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Ø"/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толчок двух гирь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Ø"/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жим штанги лежа</a:t>
                      </a:r>
                    </a:p>
                  </a:txBody>
                  <a:tcPr marL="91441" marR="91441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96E2EA">
                            <a:tint val="66000"/>
                            <a:satMod val="160000"/>
                          </a:srgbClr>
                        </a:gs>
                        <a:gs pos="50000">
                          <a:srgbClr val="96E2EA">
                            <a:tint val="44500"/>
                            <a:satMod val="160000"/>
                          </a:srgbClr>
                        </a:gs>
                        <a:gs pos="100000">
                          <a:srgbClr val="96E2EA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91441" marR="91441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96E2EA">
                            <a:tint val="66000"/>
                            <a:satMod val="160000"/>
                          </a:srgbClr>
                        </a:gs>
                        <a:gs pos="50000">
                          <a:srgbClr val="96E2EA">
                            <a:tint val="44500"/>
                            <a:satMod val="160000"/>
                          </a:srgbClr>
                        </a:gs>
                        <a:gs pos="100000">
                          <a:srgbClr val="96E2EA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Wingdings" panose="05000000000000000000" pitchFamily="2" charset="2"/>
                        <a:buChar char="Ø"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бег на 400 м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Ø"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бег на 1 км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Ø"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бег на 3 км</a:t>
                      </a:r>
                    </a:p>
                  </a:txBody>
                  <a:tcPr marL="91441" marR="91441" marT="45714" marB="4571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96E2EA">
                            <a:tint val="66000"/>
                            <a:satMod val="160000"/>
                          </a:srgbClr>
                        </a:gs>
                        <a:gs pos="50000">
                          <a:srgbClr val="96E2EA">
                            <a:tint val="44500"/>
                            <a:satMod val="160000"/>
                          </a:srgbClr>
                        </a:gs>
                        <a:gs pos="100000">
                          <a:srgbClr val="96E2EA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28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96E2EA">
                            <a:tint val="66000"/>
                            <a:satMod val="160000"/>
                          </a:srgbClr>
                        </a:gs>
                        <a:gs pos="50000">
                          <a:srgbClr val="96E2EA">
                            <a:tint val="44500"/>
                            <a:satMod val="160000"/>
                          </a:srgbClr>
                        </a:gs>
                        <a:gs pos="100000">
                          <a:srgbClr val="96E2EA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110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rgbClr val="96E2EA">
                            <a:tint val="66000"/>
                            <a:satMod val="160000"/>
                          </a:srgbClr>
                        </a:gs>
                        <a:gs pos="50000">
                          <a:srgbClr val="96E2EA">
                            <a:tint val="44500"/>
                            <a:satMod val="160000"/>
                          </a:srgbClr>
                        </a:gs>
                        <a:gs pos="100000">
                          <a:srgbClr val="96E2EA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128652439"/>
                  </a:ext>
                </a:extLst>
              </a:tr>
            </a:tbl>
          </a:graphicData>
        </a:graphic>
      </p:graphicFrame>
      <p:sp>
        <p:nvSpPr>
          <p:cNvPr id="11" name="Скругленный прямоугольник 10"/>
          <p:cNvSpPr>
            <a:spLocks/>
          </p:cNvSpPr>
          <p:nvPr/>
        </p:nvSpPr>
        <p:spPr>
          <a:xfrm>
            <a:off x="325110" y="1004790"/>
            <a:ext cx="11490879" cy="1319665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8900000" scaled="1"/>
            <a:tileRect/>
          </a:gradFill>
          <a:ln w="28575">
            <a:solidFill>
              <a:schemeClr val="accent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endParaRPr lang="ru-RU" sz="850" kern="0" dirty="0">
              <a:solidFill>
                <a:schemeClr val="tx1"/>
              </a:solidFill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0006" y="995556"/>
            <a:ext cx="11041090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indent="447675" algn="just"/>
            <a:r>
              <a:rPr lang="ru-RU" sz="2000" b="1" dirty="0">
                <a:ln/>
                <a:latin typeface="Seattle Sans [RUS by me]" panose="00000400000000000000" pitchFamily="2" charset="0"/>
              </a:rPr>
              <a:t>Выполняются следующие физические упражнения:</a:t>
            </a:r>
          </a:p>
          <a:p>
            <a:pPr indent="447675"/>
            <a:r>
              <a:rPr lang="ru-RU" sz="2000" b="1" dirty="0">
                <a:ln/>
                <a:latin typeface="Seattle Sans [RUS by me]" panose="00000400000000000000" pitchFamily="2" charset="0"/>
              </a:rPr>
              <a:t>упражнения на силу</a:t>
            </a:r>
          </a:p>
          <a:p>
            <a:pPr indent="447675"/>
            <a:r>
              <a:rPr lang="ru-RU" sz="2000" b="1" dirty="0">
                <a:ln/>
                <a:latin typeface="Seattle Sans [RUS by me]" panose="00000400000000000000" pitchFamily="2" charset="0"/>
              </a:rPr>
              <a:t>упражнения на быстроту</a:t>
            </a:r>
          </a:p>
          <a:p>
            <a:pPr indent="447675"/>
            <a:r>
              <a:rPr lang="ru-RU" sz="2000" b="1" dirty="0">
                <a:ln/>
                <a:latin typeface="Seattle Sans [RUS by me]" panose="00000400000000000000" pitchFamily="2" charset="0"/>
              </a:rPr>
              <a:t>упражнения на выносливость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4322" y="1357428"/>
            <a:ext cx="267550" cy="26638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1443" y="1638017"/>
            <a:ext cx="267550" cy="26638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1443" y="1937116"/>
            <a:ext cx="267550" cy="26638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0" y="156724"/>
            <a:ext cx="121920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800" dirty="0">
                <a:solidFill>
                  <a:schemeClr val="accent1">
                    <a:lumMod val="20000"/>
                    <a:lumOff val="80000"/>
                  </a:schemeClr>
                </a:solidFill>
                <a:latin typeface="Franklin Gothic Demi Cond" pitchFamily="34" charset="0"/>
              </a:rPr>
              <a:t>Оценка уровня физической подготовленности</a:t>
            </a:r>
          </a:p>
        </p:txBody>
      </p:sp>
    </p:spTree>
    <p:extLst>
      <p:ext uri="{BB962C8B-B14F-4D97-AF65-F5344CB8AC3E}">
        <p14:creationId xmlns:p14="http://schemas.microsoft.com/office/powerpoint/2010/main" val="29779183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0" y="156724"/>
            <a:ext cx="121920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800" dirty="0">
                <a:solidFill>
                  <a:schemeClr val="accent1">
                    <a:lumMod val="20000"/>
                    <a:lumOff val="80000"/>
                  </a:schemeClr>
                </a:solidFill>
                <a:latin typeface="Franklin Gothic Demi Cond" pitchFamily="34" charset="0"/>
              </a:rPr>
              <a:t>Оценка уровня профессиональной подготовленности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1221" y="6374441"/>
            <a:ext cx="509539" cy="444044"/>
          </a:xfrm>
          <a:prstGeom prst="rect">
            <a:avLst/>
          </a:prstGeom>
          <a:effectLst>
            <a:glow rad="152400">
              <a:schemeClr val="accent1">
                <a:alpha val="21000"/>
              </a:schemeClr>
            </a:glow>
          </a:effec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561220" y="6374442"/>
            <a:ext cx="509539" cy="444044"/>
          </a:xfrm>
        </p:spPr>
        <p:txBody>
          <a:bodyPr/>
          <a:lstStyle/>
          <a:p>
            <a:pPr algn="ctr"/>
            <a:fld id="{F9BA2703-0EC3-457A-9946-013C4D6DA5E1}" type="slidenum">
              <a:rPr lang="ru-RU" sz="2000">
                <a:solidFill>
                  <a:srgbClr val="5B9BD5">
                    <a:lumMod val="20000"/>
                    <a:lumOff val="80000"/>
                  </a:srgbClr>
                </a:solidFill>
                <a:latin typeface="Bookman Old Style" panose="02050604050505020204" pitchFamily="18" charset="0"/>
              </a:rPr>
              <a:pPr algn="ctr"/>
              <a:t>21</a:t>
            </a:fld>
            <a:endParaRPr lang="ru-RU" sz="2000" dirty="0">
              <a:solidFill>
                <a:srgbClr val="5B9BD5">
                  <a:lumMod val="20000"/>
                  <a:lumOff val="80000"/>
                </a:srgb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5" name="Скругленный прямоугольник 4"/>
          <p:cNvSpPr>
            <a:spLocks/>
          </p:cNvSpPr>
          <p:nvPr/>
        </p:nvSpPr>
        <p:spPr>
          <a:xfrm>
            <a:off x="295720" y="4700187"/>
            <a:ext cx="11582934" cy="143569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8900000" scaled="1"/>
            <a:tileRect/>
          </a:gradFill>
          <a:ln w="28575">
            <a:solidFill>
              <a:schemeClr val="accent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endParaRPr lang="ru-RU" sz="850" kern="0" dirty="0">
              <a:solidFill>
                <a:schemeClr val="tx1"/>
              </a:solidFill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7200" y="4756314"/>
            <a:ext cx="11322030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indent="447675" algn="just"/>
            <a:r>
              <a:rPr lang="ru-RU" sz="2000" b="1" dirty="0">
                <a:ln/>
                <a:latin typeface="Seattle Sans [RUS by me]" panose="00000400000000000000" pitchFamily="2" charset="0"/>
              </a:rPr>
              <a:t>Кандидат считается </a:t>
            </a:r>
            <a:r>
              <a:rPr lang="ru-RU" sz="2000" b="1" dirty="0">
                <a:ln/>
                <a:solidFill>
                  <a:srgbClr val="C00000"/>
                </a:solidFill>
                <a:latin typeface="Seattle Sans [RUS by me]" panose="00000400000000000000" pitchFamily="2" charset="0"/>
              </a:rPr>
              <a:t>не прошедшим дополнительное вступительное испытание </a:t>
            </a:r>
            <a:r>
              <a:rPr lang="ru-RU" sz="2000" b="1" dirty="0">
                <a:ln/>
                <a:latin typeface="Seattle Sans [RUS by me]" panose="00000400000000000000" pitchFamily="2" charset="0"/>
              </a:rPr>
              <a:t>если:</a:t>
            </a:r>
          </a:p>
          <a:p>
            <a:pPr indent="447675" algn="just"/>
            <a:r>
              <a:rPr lang="ru-RU" sz="2000" b="1" dirty="0">
                <a:ln/>
                <a:latin typeface="Seattle Sans [RUS by me]" panose="00000400000000000000" pitchFamily="2" charset="0"/>
              </a:rPr>
              <a:t>в сумме по двум темам набрал менее 60 баллов;</a:t>
            </a:r>
          </a:p>
          <a:p>
            <a:pPr indent="447675" algn="just"/>
            <a:r>
              <a:rPr lang="ru-RU" sz="2000" b="1" dirty="0">
                <a:ln/>
                <a:latin typeface="Seattle Sans [RUS by me]" panose="00000400000000000000" pitchFamily="2" charset="0"/>
              </a:rPr>
              <a:t>по любой из тем набрал менее 21 балла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147" y="5440775"/>
            <a:ext cx="267550" cy="26638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147" y="5743172"/>
            <a:ext cx="267550" cy="266385"/>
          </a:xfrm>
          <a:prstGeom prst="rect">
            <a:avLst/>
          </a:prstGeom>
        </p:spPr>
      </p:pic>
      <p:sp>
        <p:nvSpPr>
          <p:cNvPr id="9" name="Скругленный прямоугольник 8"/>
          <p:cNvSpPr>
            <a:spLocks/>
          </p:cNvSpPr>
          <p:nvPr/>
        </p:nvSpPr>
        <p:spPr>
          <a:xfrm>
            <a:off x="295720" y="1019542"/>
            <a:ext cx="11582934" cy="1504293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8900000" scaled="1"/>
            <a:tileRect/>
          </a:gradFill>
          <a:ln w="28575">
            <a:solidFill>
              <a:schemeClr val="accent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endParaRPr lang="ru-RU" sz="850" kern="0" dirty="0">
              <a:solidFill>
                <a:schemeClr val="tx1"/>
              </a:solidFill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7200" y="1101308"/>
            <a:ext cx="11322030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indent="447675" algn="just"/>
            <a:r>
              <a:rPr lang="ru-RU" sz="2000" b="1" dirty="0">
                <a:ln/>
                <a:solidFill>
                  <a:srgbClr val="C00000"/>
                </a:solidFill>
                <a:latin typeface="Seattle Sans [RUS by me]" panose="00000400000000000000" pitchFamily="2" charset="0"/>
              </a:rPr>
              <a:t>Проводится с поступающими по специальности</a:t>
            </a:r>
            <a:r>
              <a:rPr lang="ru-RU" sz="2000" b="1" dirty="0">
                <a:ln/>
                <a:latin typeface="Seattle Sans [RUS by me]" panose="00000400000000000000" pitchFamily="2" charset="0"/>
              </a:rPr>
              <a:t>:</a:t>
            </a:r>
          </a:p>
          <a:p>
            <a:pPr indent="447675" algn="just"/>
            <a:r>
              <a:rPr lang="ru-RU" sz="2000" b="1" dirty="0">
                <a:ln/>
                <a:latin typeface="Seattle Sans [RUS by me]" panose="00000400000000000000" pitchFamily="2" charset="0"/>
              </a:rPr>
              <a:t>56.05.06 Защита информации на объектах информатизации военного назначения</a:t>
            </a:r>
          </a:p>
          <a:p>
            <a:pPr indent="447675" algn="just"/>
            <a:r>
              <a:rPr lang="ru-RU" sz="2000" b="1" dirty="0">
                <a:ln/>
                <a:latin typeface="Seattle Sans [RUS by me]" panose="00000400000000000000" pitchFamily="2" charset="0"/>
              </a:rPr>
              <a:t>Форма проведения вступительного испытания - </a:t>
            </a:r>
            <a:r>
              <a:rPr lang="ru-RU" sz="2000" b="1" dirty="0">
                <a:ln/>
                <a:solidFill>
                  <a:srgbClr val="C00000"/>
                </a:solidFill>
                <a:latin typeface="Seattle Sans [RUS by me]" panose="00000400000000000000" pitchFamily="2" charset="0"/>
              </a:rPr>
              <a:t>собеседование</a:t>
            </a:r>
          </a:p>
        </p:txBody>
      </p:sp>
      <p:sp>
        <p:nvSpPr>
          <p:cNvPr id="11" name="Скругленный прямоугольник 10"/>
          <p:cNvSpPr>
            <a:spLocks/>
          </p:cNvSpPr>
          <p:nvPr/>
        </p:nvSpPr>
        <p:spPr>
          <a:xfrm>
            <a:off x="295720" y="2736761"/>
            <a:ext cx="11582934" cy="176687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8900000" scaled="1"/>
            <a:tileRect/>
          </a:gradFill>
          <a:ln w="28575">
            <a:solidFill>
              <a:schemeClr val="accent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endParaRPr lang="ru-RU" sz="850" kern="0" dirty="0">
              <a:solidFill>
                <a:schemeClr val="tx1"/>
              </a:solidFill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7200" y="2809980"/>
            <a:ext cx="11322030" cy="163121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indent="447675" algn="just"/>
            <a:r>
              <a:rPr lang="ru-RU" sz="2000" b="1" dirty="0">
                <a:ln/>
                <a:latin typeface="Seattle Sans [RUS by me]" panose="00000400000000000000" pitchFamily="2" charset="0"/>
              </a:rPr>
              <a:t>Экзаменационный билет содержит две темы для собеседования</a:t>
            </a:r>
          </a:p>
          <a:p>
            <a:pPr indent="447675" algn="just"/>
            <a:r>
              <a:rPr lang="ru-RU" sz="2000" b="1" dirty="0">
                <a:ln/>
                <a:latin typeface="Seattle Sans [RUS by me]" panose="00000400000000000000" pitchFamily="2" charset="0"/>
              </a:rPr>
              <a:t>Темы собеседований </a:t>
            </a:r>
            <a:r>
              <a:rPr lang="ru-RU" sz="2000" b="1" dirty="0">
                <a:ln/>
                <a:solidFill>
                  <a:srgbClr val="C00000"/>
                </a:solidFill>
                <a:latin typeface="Seattle Sans [RUS by me]" panose="00000400000000000000" pitchFamily="2" charset="0"/>
              </a:rPr>
              <a:t>размещены на сайте училища </a:t>
            </a:r>
            <a:r>
              <a:rPr lang="ru-RU" sz="2000" b="1" dirty="0">
                <a:ln/>
                <a:latin typeface="Seattle Sans [RUS by me]" panose="00000400000000000000" pitchFamily="2" charset="0"/>
              </a:rPr>
              <a:t>в разделе «Поступающим» (в программе дополнительного вступительного испытания)</a:t>
            </a:r>
          </a:p>
          <a:p>
            <a:pPr indent="447675" algn="just"/>
            <a:r>
              <a:rPr lang="ru-RU" sz="2000" b="1" dirty="0">
                <a:ln/>
                <a:latin typeface="Seattle Sans [RUS by me]" panose="00000400000000000000" pitchFamily="2" charset="0"/>
              </a:rPr>
              <a:t>Ответ на каждую из тем оценивается по 50-ти бальной шкале.</a:t>
            </a:r>
          </a:p>
          <a:p>
            <a:pPr indent="447675" algn="just"/>
            <a:r>
              <a:rPr lang="ru-RU" sz="2000" b="1" dirty="0">
                <a:ln/>
                <a:latin typeface="Seattle Sans [RUS by me]" panose="00000400000000000000" pitchFamily="2" charset="0"/>
              </a:rPr>
              <a:t>Итоговая оценка – сумма баллов по каждой из тем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147" y="2850243"/>
            <a:ext cx="267550" cy="26638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147" y="3172755"/>
            <a:ext cx="267550" cy="26638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147" y="3783997"/>
            <a:ext cx="267550" cy="26638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627" y="4096649"/>
            <a:ext cx="267550" cy="266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9407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0" y="156724"/>
            <a:ext cx="121920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800" dirty="0">
                <a:solidFill>
                  <a:schemeClr val="accent1">
                    <a:lumMod val="20000"/>
                    <a:lumOff val="80000"/>
                  </a:schemeClr>
                </a:solidFill>
                <a:latin typeface="Franklin Gothic Demi Cond" pitchFamily="34" charset="0"/>
              </a:rPr>
              <a:t>Учет индивидуальных достижений кандидатов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1221" y="6374441"/>
            <a:ext cx="509539" cy="444044"/>
          </a:xfrm>
          <a:prstGeom prst="rect">
            <a:avLst/>
          </a:prstGeom>
          <a:effectLst>
            <a:glow rad="152400">
              <a:schemeClr val="accent1">
                <a:alpha val="21000"/>
              </a:schemeClr>
            </a:glow>
          </a:effec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561220" y="6374442"/>
            <a:ext cx="509539" cy="444044"/>
          </a:xfrm>
        </p:spPr>
        <p:txBody>
          <a:bodyPr/>
          <a:lstStyle/>
          <a:p>
            <a:pPr algn="ctr"/>
            <a:fld id="{F9BA2703-0EC3-457A-9946-013C4D6DA5E1}" type="slidenum">
              <a:rPr lang="ru-RU" sz="2000">
                <a:solidFill>
                  <a:srgbClr val="5B9BD5">
                    <a:lumMod val="20000"/>
                    <a:lumOff val="80000"/>
                  </a:srgbClr>
                </a:solidFill>
                <a:latin typeface="Bookman Old Style" panose="02050604050505020204" pitchFamily="18" charset="0"/>
              </a:rPr>
              <a:pPr algn="ctr"/>
              <a:t>22</a:t>
            </a:fld>
            <a:endParaRPr lang="ru-RU" sz="2000" dirty="0">
              <a:solidFill>
                <a:srgbClr val="5B9BD5">
                  <a:lumMod val="20000"/>
                  <a:lumOff val="80000"/>
                </a:srgb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5" name="Скругленный прямоугольник 4"/>
          <p:cNvSpPr>
            <a:spLocks/>
          </p:cNvSpPr>
          <p:nvPr/>
        </p:nvSpPr>
        <p:spPr>
          <a:xfrm>
            <a:off x="68366" y="995783"/>
            <a:ext cx="12002393" cy="520846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8900000" scaled="1"/>
            <a:tileRect/>
          </a:gradFill>
          <a:ln w="28575">
            <a:solidFill>
              <a:schemeClr val="accent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endParaRPr lang="ru-RU" sz="850" kern="0" dirty="0">
              <a:solidFill>
                <a:schemeClr val="tx1"/>
              </a:solidFill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3106" y="1091547"/>
            <a:ext cx="11168114" cy="501675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indent="447675" algn="just"/>
            <a:r>
              <a:rPr lang="ru-RU" sz="2000" b="1" dirty="0">
                <a:ln/>
                <a:latin typeface="Seattle Sans [RUS by me]" panose="00000400000000000000" pitchFamily="2" charset="0"/>
              </a:rPr>
              <a:t>Учитываются следующие индивидуальные достижения (при поступлении </a:t>
            </a:r>
            <a:br>
              <a:rPr lang="ru-RU" sz="2000" b="1" dirty="0">
                <a:ln/>
                <a:latin typeface="Seattle Sans [RUS by me]" panose="00000400000000000000" pitchFamily="2" charset="0"/>
              </a:rPr>
            </a:br>
            <a:r>
              <a:rPr lang="ru-RU" sz="2000" b="1" dirty="0">
                <a:ln/>
                <a:latin typeface="Seattle Sans [RUS by me]" panose="00000400000000000000" pitchFamily="2" charset="0"/>
              </a:rPr>
              <a:t>по программам высшего образования):</a:t>
            </a:r>
          </a:p>
          <a:p>
            <a:pPr indent="447675" algn="just"/>
            <a:r>
              <a:rPr lang="ru-RU" sz="2000" b="1" dirty="0">
                <a:ln/>
                <a:latin typeface="Seattle Sans [RUS by me]" panose="00000400000000000000" pitchFamily="2" charset="0"/>
              </a:rPr>
              <a:t>чемпионы и призеры Олимпийских игр, чемпионы мира, чемпионы Европы;</a:t>
            </a:r>
          </a:p>
          <a:p>
            <a:pPr indent="447675" algn="just"/>
            <a:r>
              <a:rPr lang="ru-RU" sz="2000" b="1" dirty="0">
                <a:ln/>
                <a:latin typeface="Seattle Sans [RUS by me]" panose="00000400000000000000" pitchFamily="2" charset="0"/>
              </a:rPr>
              <a:t>наличие аттестата о среднем общем образовании с отличием;</a:t>
            </a:r>
          </a:p>
          <a:p>
            <a:pPr indent="447675" algn="just"/>
            <a:r>
              <a:rPr lang="ru-RU" sz="2000" b="1" dirty="0">
                <a:ln/>
                <a:latin typeface="Seattle Sans [RUS by me]" panose="00000400000000000000" pitchFamily="2" charset="0"/>
              </a:rPr>
              <a:t>наличие диплома о среднем профессиональном образовании с отличием;</a:t>
            </a:r>
          </a:p>
          <a:p>
            <a:pPr indent="447675" algn="just"/>
            <a:r>
              <a:rPr lang="ru-RU" sz="2000" b="1" dirty="0">
                <a:ln/>
                <a:latin typeface="Seattle Sans [RUS by me]" panose="00000400000000000000" pitchFamily="2" charset="0"/>
              </a:rPr>
              <a:t>наличие аттестата о среднем общем образовании, выданного общеобразовательными организациями со специальными наименованиями;</a:t>
            </a:r>
          </a:p>
          <a:p>
            <a:pPr indent="447675" algn="just"/>
            <a:r>
              <a:rPr lang="ru-RU" sz="2000" b="1" dirty="0">
                <a:ln/>
                <a:latin typeface="Seattle Sans [RUS by me]" panose="00000400000000000000" pitchFamily="2" charset="0"/>
              </a:rPr>
              <a:t>результаты участия в олимпиадах (победители и призеры);</a:t>
            </a:r>
          </a:p>
          <a:p>
            <a:pPr indent="447675" algn="just"/>
            <a:r>
              <a:rPr lang="ru-RU" sz="2000" b="1" dirty="0">
                <a:ln/>
                <a:latin typeface="Seattle Sans [RUS by me]" panose="00000400000000000000" pitchFamily="2" charset="0"/>
              </a:rPr>
              <a:t>наличие спортивных разрядов и званий;</a:t>
            </a:r>
          </a:p>
          <a:p>
            <a:pPr indent="447675" algn="just"/>
            <a:r>
              <a:rPr lang="ru-RU" sz="2000" b="1" dirty="0">
                <a:ln/>
                <a:latin typeface="Seattle Sans [RUS by me]" panose="00000400000000000000" pitchFamily="2" charset="0"/>
              </a:rPr>
              <a:t>наличие государственных наград и ведомственных знаков отличия Министерства обороны Российской Федерации;</a:t>
            </a:r>
          </a:p>
          <a:p>
            <a:pPr indent="447675" algn="just"/>
            <a:r>
              <a:rPr lang="ru-RU" sz="2000" b="1" dirty="0">
                <a:ln/>
                <a:latin typeface="Seattle Sans [RUS by me]" panose="00000400000000000000" pitchFamily="2" charset="0"/>
              </a:rPr>
              <a:t>наличие удостоверения ветерана боевых действий;</a:t>
            </a:r>
          </a:p>
          <a:p>
            <a:pPr indent="447675" algn="just"/>
            <a:r>
              <a:rPr lang="ru-RU" sz="2000" b="1" dirty="0">
                <a:ln/>
                <a:latin typeface="Seattle Sans [RUS by me]" panose="00000400000000000000" pitchFamily="2" charset="0"/>
              </a:rPr>
              <a:t>наличие документа участника сообщества «Братство Авангарда»;</a:t>
            </a:r>
          </a:p>
          <a:p>
            <a:pPr indent="447675" algn="just"/>
            <a:r>
              <a:rPr lang="ru-RU" sz="2000" b="1" dirty="0">
                <a:ln/>
                <a:latin typeface="Seattle Sans [RUS by me]" panose="00000400000000000000" pitchFamily="2" charset="0"/>
              </a:rPr>
              <a:t>наличие личной книжки юнармейца;</a:t>
            </a:r>
          </a:p>
          <a:p>
            <a:pPr indent="447675" algn="just"/>
            <a:r>
              <a:rPr lang="ru-RU" sz="2000" b="1" dirty="0">
                <a:ln/>
                <a:latin typeface="Seattle Sans [RUS by me]" panose="00000400000000000000" pitchFamily="2" charset="0"/>
              </a:rPr>
              <a:t>наличие золотого знака отличия «Готов к труду и обороне»;</a:t>
            </a:r>
          </a:p>
          <a:p>
            <a:pPr indent="447675" algn="just"/>
            <a:r>
              <a:rPr lang="ru-RU" sz="2000" b="1" dirty="0">
                <a:ln/>
                <a:latin typeface="Seattle Sans [RUS by me]" panose="00000400000000000000" pitchFamily="2" charset="0"/>
              </a:rPr>
              <a:t>участие в волонтерской деятельности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420" y="1763338"/>
            <a:ext cx="267550" cy="26638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420" y="2072453"/>
            <a:ext cx="267550" cy="26638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420" y="2390114"/>
            <a:ext cx="267550" cy="26638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420" y="2690683"/>
            <a:ext cx="267550" cy="26638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420" y="3299128"/>
            <a:ext cx="267550" cy="26638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420" y="3599926"/>
            <a:ext cx="267550" cy="26638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420" y="3907573"/>
            <a:ext cx="267550" cy="26638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420" y="4519411"/>
            <a:ext cx="267550" cy="26638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420" y="4822285"/>
            <a:ext cx="267550" cy="26638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420" y="5127632"/>
            <a:ext cx="267550" cy="26638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420" y="5425882"/>
            <a:ext cx="267550" cy="26638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420" y="5741455"/>
            <a:ext cx="267550" cy="266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6750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0" y="156724"/>
            <a:ext cx="121920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800" dirty="0">
                <a:solidFill>
                  <a:schemeClr val="accent1">
                    <a:lumMod val="20000"/>
                    <a:lumOff val="80000"/>
                  </a:schemeClr>
                </a:solidFill>
                <a:latin typeface="Franklin Gothic Demi Cond" pitchFamily="34" charset="0"/>
              </a:rPr>
              <a:t>Формирование конкурсных списков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1221" y="6374441"/>
            <a:ext cx="509539" cy="444044"/>
          </a:xfrm>
          <a:prstGeom prst="rect">
            <a:avLst/>
          </a:prstGeom>
          <a:effectLst>
            <a:glow rad="152400">
              <a:schemeClr val="accent1">
                <a:alpha val="21000"/>
              </a:schemeClr>
            </a:glow>
          </a:effec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561220" y="6374442"/>
            <a:ext cx="509539" cy="444044"/>
          </a:xfrm>
        </p:spPr>
        <p:txBody>
          <a:bodyPr/>
          <a:lstStyle/>
          <a:p>
            <a:pPr algn="ctr"/>
            <a:fld id="{F9BA2703-0EC3-457A-9946-013C4D6DA5E1}" type="slidenum">
              <a:rPr lang="ru-RU" sz="2000">
                <a:solidFill>
                  <a:srgbClr val="5B9BD5">
                    <a:lumMod val="20000"/>
                    <a:lumOff val="80000"/>
                  </a:srgbClr>
                </a:solidFill>
                <a:latin typeface="Bookman Old Style" panose="02050604050505020204" pitchFamily="18" charset="0"/>
              </a:rPr>
              <a:pPr algn="ctr"/>
              <a:t>23</a:t>
            </a:fld>
            <a:endParaRPr lang="ru-RU" sz="2000" dirty="0">
              <a:solidFill>
                <a:srgbClr val="5B9BD5">
                  <a:lumMod val="20000"/>
                  <a:lumOff val="80000"/>
                </a:srgb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5" name="Скругленный прямоугольник 4"/>
          <p:cNvSpPr>
            <a:spLocks/>
          </p:cNvSpPr>
          <p:nvPr/>
        </p:nvSpPr>
        <p:spPr>
          <a:xfrm>
            <a:off x="68366" y="1303600"/>
            <a:ext cx="12002393" cy="4259711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8900000" scaled="1"/>
            <a:tileRect/>
          </a:gradFill>
          <a:ln w="28575">
            <a:solidFill>
              <a:schemeClr val="accent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endParaRPr lang="ru-RU" sz="850" kern="0" dirty="0">
              <a:solidFill>
                <a:schemeClr val="tx1"/>
              </a:solidFill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3106" y="1399365"/>
            <a:ext cx="11168114" cy="409342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indent="447675" algn="just"/>
            <a:r>
              <a:rPr lang="ru-RU" sz="2000" b="1" dirty="0">
                <a:ln/>
                <a:latin typeface="Seattle Sans [RUS by me]" panose="00000400000000000000" pitchFamily="2" charset="0"/>
              </a:rPr>
              <a:t>Конкурс проводится раздельно по каждой военной специальности (специализации) в соответствии с расчетом набора.</a:t>
            </a:r>
          </a:p>
          <a:p>
            <a:pPr indent="447675" algn="just"/>
            <a:r>
              <a:rPr lang="ru-RU" sz="2000" b="1" dirty="0">
                <a:ln/>
                <a:latin typeface="Seattle Sans [RUS by me]" panose="00000400000000000000" pitchFamily="2" charset="0"/>
              </a:rPr>
              <a:t>Раздельно:</a:t>
            </a:r>
          </a:p>
          <a:p>
            <a:pPr indent="447675" algn="just"/>
            <a:r>
              <a:rPr lang="ru-RU" sz="2000" b="1" dirty="0">
                <a:ln/>
                <a:latin typeface="Seattle Sans [RUS by me]" panose="00000400000000000000" pitchFamily="2" charset="0"/>
              </a:rPr>
              <a:t>на места в пределах установленной квоты;</a:t>
            </a:r>
          </a:p>
          <a:p>
            <a:pPr indent="447675" algn="just"/>
            <a:r>
              <a:rPr lang="ru-RU" sz="2000" b="1" dirty="0">
                <a:ln/>
                <a:latin typeface="Seattle Sans [RUS by me]" panose="00000400000000000000" pitchFamily="2" charset="0"/>
              </a:rPr>
              <a:t>на места в пределах отдельной квоты;</a:t>
            </a:r>
          </a:p>
          <a:p>
            <a:pPr indent="447675" algn="just"/>
            <a:r>
              <a:rPr lang="ru-RU" sz="2000" b="1" dirty="0">
                <a:ln/>
                <a:latin typeface="Seattle Sans [RUS by me]" panose="00000400000000000000" pitchFamily="2" charset="0"/>
              </a:rPr>
              <a:t>на места в рамках контрольных цифр за вычетом мест в пределах  установленной и отдельной квот.</a:t>
            </a:r>
          </a:p>
          <a:p>
            <a:pPr indent="447675" algn="just"/>
            <a:endParaRPr lang="ru-RU" sz="2000" b="1" dirty="0">
              <a:ln/>
              <a:latin typeface="Seattle Sans [RUS by me]" panose="00000400000000000000" pitchFamily="2" charset="0"/>
            </a:endParaRPr>
          </a:p>
          <a:p>
            <a:pPr indent="447675" algn="just"/>
            <a:r>
              <a:rPr lang="ru-RU" sz="2000" b="1" dirty="0">
                <a:ln/>
                <a:solidFill>
                  <a:srgbClr val="FF0000"/>
                </a:solidFill>
                <a:latin typeface="Seattle Sans [RUS by me]" panose="00000400000000000000" pitchFamily="2" charset="0"/>
              </a:rPr>
              <a:t>Кандидаты, отнесенные по результатам профессионального психологического отбора к третьей категории профессиональной пригодности, располагаются в конкурсном списке после кандидатов, отнесенных к первой и второй категориям профессиональной пригодности, независимо от количества набранных баллов</a:t>
            </a:r>
            <a:r>
              <a:rPr lang="ru-RU" sz="2000" b="1" dirty="0">
                <a:ln/>
                <a:latin typeface="Seattle Sans [RUS by me]" panose="00000400000000000000" pitchFamily="2" charset="0"/>
              </a:rPr>
              <a:t>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420" y="2380271"/>
            <a:ext cx="267550" cy="26638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420" y="2697932"/>
            <a:ext cx="267550" cy="26638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1972" y="2995180"/>
            <a:ext cx="267550" cy="266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0632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0" y="156724"/>
            <a:ext cx="121920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800" dirty="0">
                <a:solidFill>
                  <a:schemeClr val="accent1">
                    <a:lumMod val="20000"/>
                    <a:lumOff val="80000"/>
                  </a:schemeClr>
                </a:solidFill>
                <a:latin typeface="Franklin Gothic Demi Cond" pitchFamily="34" charset="0"/>
              </a:rPr>
              <a:t>Условия проживания курсантов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1221" y="6374441"/>
            <a:ext cx="509539" cy="444044"/>
          </a:xfrm>
          <a:prstGeom prst="rect">
            <a:avLst/>
          </a:prstGeom>
          <a:effectLst>
            <a:glow rad="152400">
              <a:schemeClr val="accent1">
                <a:alpha val="21000"/>
              </a:schemeClr>
            </a:glow>
          </a:effec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561220" y="6374442"/>
            <a:ext cx="509539" cy="444044"/>
          </a:xfrm>
        </p:spPr>
        <p:txBody>
          <a:bodyPr/>
          <a:lstStyle/>
          <a:p>
            <a:pPr algn="ctr"/>
            <a:fld id="{F9BA2703-0EC3-457A-9946-013C4D6DA5E1}" type="slidenum">
              <a:rPr lang="ru-RU" sz="2000">
                <a:solidFill>
                  <a:srgbClr val="5B9BD5">
                    <a:lumMod val="20000"/>
                    <a:lumOff val="80000"/>
                  </a:srgbClr>
                </a:solidFill>
                <a:latin typeface="Bookman Old Style" panose="02050604050505020204" pitchFamily="18" charset="0"/>
              </a:rPr>
              <a:pPr algn="ctr"/>
              <a:t>24</a:t>
            </a:fld>
            <a:endParaRPr lang="ru-RU" sz="2000" dirty="0">
              <a:solidFill>
                <a:srgbClr val="5B9BD5">
                  <a:lumMod val="20000"/>
                  <a:lumOff val="80000"/>
                </a:srgbClr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5" name="Picture 2" descr="P901006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08"/>
          <a:stretch>
            <a:fillRect/>
          </a:stretch>
        </p:blipFill>
        <p:spPr bwMode="auto">
          <a:xfrm>
            <a:off x="155233" y="1784786"/>
            <a:ext cx="2592000" cy="18509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047" y="2995284"/>
            <a:ext cx="2592000" cy="18509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9887" y="1784786"/>
            <a:ext cx="2592000" cy="18495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Объект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2" t="6271" r="5914"/>
          <a:stretch>
            <a:fillRect/>
          </a:stretch>
        </p:blipFill>
        <p:spPr bwMode="auto">
          <a:xfrm>
            <a:off x="3581406" y="1784786"/>
            <a:ext cx="2592000" cy="18016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Гуль АП\Desktop\Рисунок2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1"/>
          <a:stretch/>
        </p:blipFill>
        <p:spPr bwMode="auto">
          <a:xfrm>
            <a:off x="8577681" y="2924323"/>
            <a:ext cx="2592000" cy="18403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Гуль АП\Desktop\Рисунок1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85"/>
          <a:stretch/>
        </p:blipFill>
        <p:spPr bwMode="auto">
          <a:xfrm>
            <a:off x="9484967" y="4251997"/>
            <a:ext cx="2592000" cy="18403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4" descr="I:\Общежитие северная\IMG-20170128-WA0003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05"/>
          <a:stretch>
            <a:fillRect/>
          </a:stretch>
        </p:blipFill>
        <p:spPr bwMode="auto">
          <a:xfrm>
            <a:off x="4326378" y="2995284"/>
            <a:ext cx="2592000" cy="17954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7" t="-23" r="227" b="4221"/>
          <a:stretch>
            <a:fillRect/>
          </a:stretch>
        </p:blipFill>
        <p:spPr bwMode="auto">
          <a:xfrm>
            <a:off x="5161422" y="4392067"/>
            <a:ext cx="2592000" cy="18016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Скругленный прямоугольник 13"/>
          <p:cNvSpPr>
            <a:spLocks/>
          </p:cNvSpPr>
          <p:nvPr/>
        </p:nvSpPr>
        <p:spPr>
          <a:xfrm>
            <a:off x="154812" y="940755"/>
            <a:ext cx="3290128" cy="769441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8900000" scaled="1"/>
            <a:tileRect/>
          </a:gradFill>
          <a:ln w="28575">
            <a:solidFill>
              <a:schemeClr val="accent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endParaRPr lang="ru-RU" sz="850" kern="0" dirty="0">
              <a:solidFill>
                <a:schemeClr val="tx1"/>
              </a:solidFill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2911" y="921705"/>
            <a:ext cx="321704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2200" b="1" dirty="0">
                <a:ln/>
                <a:latin typeface="Seattle Sans [RUS by me]" panose="00000400000000000000" pitchFamily="2" charset="0"/>
              </a:rPr>
              <a:t>1 курс – </a:t>
            </a:r>
            <a:r>
              <a:rPr lang="ru-RU" sz="2200" b="1" dirty="0">
                <a:ln/>
                <a:solidFill>
                  <a:srgbClr val="C00000"/>
                </a:solidFill>
                <a:latin typeface="Seattle Sans [RUS by me]" panose="00000400000000000000" pitchFamily="2" charset="0"/>
              </a:rPr>
              <a:t>общежитие </a:t>
            </a:r>
            <a:br>
              <a:rPr lang="ru-RU" sz="2200" b="1" dirty="0">
                <a:ln/>
                <a:solidFill>
                  <a:srgbClr val="C00000"/>
                </a:solidFill>
                <a:latin typeface="Seattle Sans [RUS by me]" panose="00000400000000000000" pitchFamily="2" charset="0"/>
              </a:rPr>
            </a:br>
            <a:r>
              <a:rPr lang="ru-RU" sz="2200" b="1" dirty="0">
                <a:ln/>
                <a:solidFill>
                  <a:srgbClr val="C00000"/>
                </a:solidFill>
                <a:latin typeface="Seattle Sans [RUS by me]" panose="00000400000000000000" pitchFamily="2" charset="0"/>
              </a:rPr>
              <a:t>казарменного типа</a:t>
            </a:r>
          </a:p>
        </p:txBody>
      </p:sp>
      <p:sp>
        <p:nvSpPr>
          <p:cNvPr id="18" name="Скругленный прямоугольник 17"/>
          <p:cNvSpPr>
            <a:spLocks/>
          </p:cNvSpPr>
          <p:nvPr/>
        </p:nvSpPr>
        <p:spPr>
          <a:xfrm>
            <a:off x="3581405" y="940755"/>
            <a:ext cx="4172017" cy="769441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8900000" scaled="1"/>
            <a:tileRect/>
          </a:gradFill>
          <a:ln w="28575">
            <a:solidFill>
              <a:schemeClr val="accent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endParaRPr lang="ru-RU" sz="850" kern="0" dirty="0">
              <a:solidFill>
                <a:schemeClr val="tx1"/>
              </a:solidFill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619505" y="921705"/>
            <a:ext cx="3943346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2200" b="1" dirty="0">
                <a:ln/>
                <a:latin typeface="Seattle Sans [RUS by me]" panose="00000400000000000000" pitchFamily="2" charset="0"/>
              </a:rPr>
              <a:t>2-5 курс – </a:t>
            </a:r>
            <a:r>
              <a:rPr lang="ru-RU" sz="2200" b="1" dirty="0">
                <a:ln/>
                <a:solidFill>
                  <a:srgbClr val="C00000"/>
                </a:solidFill>
                <a:latin typeface="Seattle Sans [RUS by me]" panose="00000400000000000000" pitchFamily="2" charset="0"/>
              </a:rPr>
              <a:t>общежитие </a:t>
            </a:r>
            <a:br>
              <a:rPr lang="ru-RU" sz="2200" b="1" dirty="0">
                <a:ln/>
                <a:solidFill>
                  <a:srgbClr val="C00000"/>
                </a:solidFill>
                <a:latin typeface="Seattle Sans [RUS by me]" panose="00000400000000000000" pitchFamily="2" charset="0"/>
              </a:rPr>
            </a:br>
            <a:r>
              <a:rPr lang="ru-RU" sz="2200" b="1" dirty="0">
                <a:ln/>
                <a:solidFill>
                  <a:srgbClr val="C00000"/>
                </a:solidFill>
                <a:latin typeface="Seattle Sans [RUS by me]" panose="00000400000000000000" pitchFamily="2" charset="0"/>
              </a:rPr>
              <a:t>комнатного типа</a:t>
            </a:r>
          </a:p>
        </p:txBody>
      </p:sp>
      <p:sp>
        <p:nvSpPr>
          <p:cNvPr id="20" name="Скругленный прямоугольник 19"/>
          <p:cNvSpPr>
            <a:spLocks/>
          </p:cNvSpPr>
          <p:nvPr/>
        </p:nvSpPr>
        <p:spPr>
          <a:xfrm>
            <a:off x="7889887" y="940755"/>
            <a:ext cx="4172017" cy="769441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8900000" scaled="1"/>
            <a:tileRect/>
          </a:gradFill>
          <a:ln w="28575">
            <a:solidFill>
              <a:schemeClr val="accent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endParaRPr lang="ru-RU" sz="850" kern="0" dirty="0">
              <a:solidFill>
                <a:schemeClr val="tx1"/>
              </a:solidFill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834252" y="938797"/>
            <a:ext cx="4270381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2200" b="1" dirty="0">
                <a:ln/>
                <a:solidFill>
                  <a:srgbClr val="C00000"/>
                </a:solidFill>
                <a:latin typeface="Seattle Sans [RUS by me]" panose="00000400000000000000" pitchFamily="2" charset="0"/>
              </a:rPr>
              <a:t>Завершение реконструкции жилого дома</a:t>
            </a:r>
          </a:p>
        </p:txBody>
      </p:sp>
      <p:pic>
        <p:nvPicPr>
          <p:cNvPr id="22" name="Picture 2" descr="J:\untitled folder 2\48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333" y="4341991"/>
            <a:ext cx="2592000" cy="18517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60313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0" y="156724"/>
            <a:ext cx="121920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800" dirty="0">
                <a:solidFill>
                  <a:schemeClr val="accent1">
                    <a:lumMod val="20000"/>
                    <a:lumOff val="80000"/>
                  </a:schemeClr>
                </a:solidFill>
                <a:latin typeface="Franklin Gothic Demi Cond" pitchFamily="34" charset="0"/>
              </a:rPr>
              <a:t>Денежное довольствие курсантов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1221" y="6374441"/>
            <a:ext cx="509539" cy="444044"/>
          </a:xfrm>
          <a:prstGeom prst="rect">
            <a:avLst/>
          </a:prstGeom>
          <a:effectLst>
            <a:glow rad="152400">
              <a:schemeClr val="accent1">
                <a:alpha val="21000"/>
              </a:schemeClr>
            </a:glow>
          </a:effec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561220" y="6374442"/>
            <a:ext cx="509539" cy="444044"/>
          </a:xfrm>
        </p:spPr>
        <p:txBody>
          <a:bodyPr/>
          <a:lstStyle/>
          <a:p>
            <a:pPr algn="ctr"/>
            <a:fld id="{F9BA2703-0EC3-457A-9946-013C4D6DA5E1}" type="slidenum">
              <a:rPr lang="ru-RU" sz="2000">
                <a:solidFill>
                  <a:srgbClr val="5B9BD5">
                    <a:lumMod val="20000"/>
                    <a:lumOff val="80000"/>
                  </a:srgbClr>
                </a:solidFill>
                <a:latin typeface="Bookman Old Style" panose="02050604050505020204" pitchFamily="18" charset="0"/>
              </a:rPr>
              <a:pPr algn="ctr"/>
              <a:t>25</a:t>
            </a:fld>
            <a:endParaRPr lang="ru-RU" sz="2000" dirty="0">
              <a:solidFill>
                <a:srgbClr val="5B9BD5">
                  <a:lumMod val="20000"/>
                  <a:lumOff val="80000"/>
                </a:srgb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5" name="Скругленный прямоугольник 4"/>
          <p:cNvSpPr>
            <a:spLocks/>
          </p:cNvSpPr>
          <p:nvPr/>
        </p:nvSpPr>
        <p:spPr>
          <a:xfrm>
            <a:off x="133350" y="947671"/>
            <a:ext cx="11937409" cy="615326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8900000" scaled="1"/>
            <a:tileRect/>
          </a:gradFill>
          <a:ln w="28575">
            <a:solidFill>
              <a:schemeClr val="accent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endParaRPr lang="ru-RU" sz="850" kern="0" dirty="0">
              <a:solidFill>
                <a:schemeClr val="tx1"/>
              </a:solidFill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9551" y="1016195"/>
            <a:ext cx="11734800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indent="447675"/>
            <a:r>
              <a:rPr lang="ru-RU" sz="2400" b="1" dirty="0">
                <a:ln/>
                <a:latin typeface="Seattle Sans [RUS by me]" panose="00000400000000000000" pitchFamily="2" charset="0"/>
              </a:rPr>
              <a:t>Курсанты 1 курса (военнослужащие по призыву) – </a:t>
            </a:r>
            <a:r>
              <a:rPr lang="ru-RU" sz="2400" b="1" dirty="0">
                <a:ln/>
                <a:solidFill>
                  <a:srgbClr val="C00000"/>
                </a:solidFill>
                <a:latin typeface="Seattle Sans [RUS by me]" panose="00000400000000000000" pitchFamily="2" charset="0"/>
              </a:rPr>
              <a:t>2 563 </a:t>
            </a:r>
            <a:r>
              <a:rPr lang="ru-RU" sz="2400" b="1" dirty="0">
                <a:ln/>
                <a:latin typeface="Seattle Sans [RUS by me]" panose="00000400000000000000" pitchFamily="2" charset="0"/>
              </a:rPr>
              <a:t>рубля</a:t>
            </a:r>
            <a:endParaRPr lang="ru-RU" sz="2400" b="1" dirty="0">
              <a:ln/>
              <a:solidFill>
                <a:srgbClr val="FF0000"/>
              </a:solidFill>
              <a:latin typeface="Seattle Sans [RUS by me]" panose="00000400000000000000" pitchFamily="2" charset="0"/>
            </a:endParaRPr>
          </a:p>
        </p:txBody>
      </p:sp>
      <p:sp>
        <p:nvSpPr>
          <p:cNvPr id="7" name="Скругленный прямоугольник 6"/>
          <p:cNvSpPr>
            <a:spLocks/>
          </p:cNvSpPr>
          <p:nvPr/>
        </p:nvSpPr>
        <p:spPr>
          <a:xfrm>
            <a:off x="133350" y="2510076"/>
            <a:ext cx="11937409" cy="2736633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8900000" scaled="1"/>
            <a:tileRect/>
          </a:gradFill>
          <a:ln w="28575">
            <a:solidFill>
              <a:schemeClr val="accent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endParaRPr lang="ru-RU" sz="850" kern="0" dirty="0">
              <a:solidFill>
                <a:schemeClr val="tx1"/>
              </a:solidFill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1475" y="2569053"/>
            <a:ext cx="11306175" cy="267765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indent="447675"/>
            <a:r>
              <a:rPr lang="ru-RU" sz="2400" b="1" dirty="0">
                <a:ln/>
                <a:latin typeface="Seattle Sans [RUS by me]" panose="00000400000000000000" pitchFamily="2" charset="0"/>
              </a:rPr>
              <a:t>Оклада по воинскому званию – </a:t>
            </a:r>
            <a:r>
              <a:rPr lang="ru-RU" sz="2400" b="1" dirty="0">
                <a:ln/>
                <a:solidFill>
                  <a:srgbClr val="C00000"/>
                </a:solidFill>
                <a:latin typeface="Seattle Sans [RUS by me]" panose="00000400000000000000" pitchFamily="2" charset="0"/>
              </a:rPr>
              <a:t>6 659 </a:t>
            </a:r>
            <a:r>
              <a:rPr lang="ru-RU" sz="2400" b="1" dirty="0">
                <a:ln/>
                <a:latin typeface="Seattle Sans [RUS by me]" panose="00000400000000000000" pitchFamily="2" charset="0"/>
              </a:rPr>
              <a:t>рублей</a:t>
            </a:r>
          </a:p>
          <a:p>
            <a:pPr indent="447675"/>
            <a:r>
              <a:rPr lang="ru-RU" sz="2400" b="1" dirty="0">
                <a:ln/>
                <a:latin typeface="Seattle Sans [RUS by me]" panose="00000400000000000000" pitchFamily="2" charset="0"/>
              </a:rPr>
              <a:t>Оклада по воинской должности – </a:t>
            </a:r>
            <a:r>
              <a:rPr lang="ru-RU" sz="2400" b="1" dirty="0">
                <a:ln/>
                <a:solidFill>
                  <a:srgbClr val="C00000"/>
                </a:solidFill>
                <a:latin typeface="Seattle Sans [RUS by me]" panose="00000400000000000000" pitchFamily="2" charset="0"/>
              </a:rPr>
              <a:t>9 323 </a:t>
            </a:r>
            <a:r>
              <a:rPr lang="ru-RU" sz="2400" b="1" dirty="0">
                <a:ln/>
                <a:latin typeface="Seattle Sans [RUS by me]" panose="00000400000000000000" pitchFamily="2" charset="0"/>
              </a:rPr>
              <a:t>рубля</a:t>
            </a:r>
          </a:p>
          <a:p>
            <a:pPr indent="447675"/>
            <a:r>
              <a:rPr lang="ru-RU" sz="2400" b="1" dirty="0">
                <a:ln/>
                <a:latin typeface="Seattle Sans [RUS by me]" panose="00000400000000000000" pitchFamily="2" charset="0"/>
              </a:rPr>
              <a:t>Ежемесячной надбавки за выслугу лет – </a:t>
            </a:r>
            <a:r>
              <a:rPr lang="ru-RU" sz="2400" b="1" dirty="0">
                <a:ln/>
                <a:solidFill>
                  <a:srgbClr val="C00000"/>
                </a:solidFill>
                <a:latin typeface="Seattle Sans [RUS by me]" panose="00000400000000000000" pitchFamily="2" charset="0"/>
              </a:rPr>
              <a:t>1 598 </a:t>
            </a:r>
            <a:r>
              <a:rPr lang="ru-RU" sz="2400" b="1" dirty="0">
                <a:ln/>
                <a:latin typeface="Seattle Sans [RUS by me]" panose="00000400000000000000" pitchFamily="2" charset="0"/>
              </a:rPr>
              <a:t>рублей</a:t>
            </a:r>
          </a:p>
          <a:p>
            <a:pPr indent="447675"/>
            <a:r>
              <a:rPr lang="ru-RU" sz="2400" b="1" dirty="0">
                <a:ln/>
                <a:latin typeface="Seattle Sans [RUS by me]" panose="00000400000000000000" pitchFamily="2" charset="0"/>
              </a:rPr>
              <a:t>Ежемесячной надбавки за квалификационный уровень физической подготовленности – </a:t>
            </a:r>
            <a:r>
              <a:rPr lang="ru-RU" sz="2400" b="1" dirty="0">
                <a:ln/>
                <a:solidFill>
                  <a:srgbClr val="C00000"/>
                </a:solidFill>
                <a:latin typeface="Seattle Sans [RUS by me]" panose="00000400000000000000" pitchFamily="2" charset="0"/>
              </a:rPr>
              <a:t>6 526 </a:t>
            </a:r>
            <a:r>
              <a:rPr lang="ru-RU" sz="2400" b="1" dirty="0">
                <a:ln/>
                <a:latin typeface="Seattle Sans [RUS by me]" panose="00000400000000000000" pitchFamily="2" charset="0"/>
              </a:rPr>
              <a:t>рублей</a:t>
            </a:r>
          </a:p>
          <a:p>
            <a:pPr indent="447675"/>
            <a:r>
              <a:rPr lang="ru-RU" sz="2400" b="1" dirty="0">
                <a:ln/>
                <a:latin typeface="Seattle Sans [RUS by me]" panose="00000400000000000000" pitchFamily="2" charset="0"/>
              </a:rPr>
              <a:t>Премии за добросовестное и эффективное исполнение должностных обязанностей (в зависимости от успеваемости) – </a:t>
            </a:r>
            <a:r>
              <a:rPr lang="ru-RU" sz="2400" b="1" dirty="0">
                <a:ln/>
                <a:solidFill>
                  <a:srgbClr val="C00000"/>
                </a:solidFill>
                <a:latin typeface="Seattle Sans [RUS by me]" panose="00000400000000000000" pitchFamily="2" charset="0"/>
              </a:rPr>
              <a:t>3 995 </a:t>
            </a:r>
            <a:r>
              <a:rPr lang="ru-RU" sz="2400" b="1" dirty="0">
                <a:ln/>
                <a:latin typeface="Seattle Sans [RUS by me]" panose="00000400000000000000" pitchFamily="2" charset="0"/>
              </a:rPr>
              <a:t>рублей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674" y="2637880"/>
            <a:ext cx="311703" cy="31034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673" y="3028507"/>
            <a:ext cx="311703" cy="31034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4220" y="3409923"/>
            <a:ext cx="311703" cy="31034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680" y="3791727"/>
            <a:ext cx="311703" cy="31034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680" y="4518478"/>
            <a:ext cx="311703" cy="310346"/>
          </a:xfrm>
          <a:prstGeom prst="rect">
            <a:avLst/>
          </a:prstGeom>
        </p:spPr>
      </p:pic>
      <p:sp>
        <p:nvSpPr>
          <p:cNvPr id="17" name="Скругленный прямоугольник 16"/>
          <p:cNvSpPr>
            <a:spLocks/>
          </p:cNvSpPr>
          <p:nvPr/>
        </p:nvSpPr>
        <p:spPr>
          <a:xfrm>
            <a:off x="133350" y="1623861"/>
            <a:ext cx="11937409" cy="861421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8900000" scaled="1"/>
            <a:tileRect/>
          </a:gradFill>
          <a:ln w="28575">
            <a:solidFill>
              <a:schemeClr val="accent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endParaRPr lang="ru-RU" sz="850" kern="0" dirty="0">
              <a:solidFill>
                <a:schemeClr val="tx1"/>
              </a:solidFill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9551" y="1644760"/>
            <a:ext cx="12102094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indent="447675"/>
            <a:r>
              <a:rPr lang="ru-RU" sz="2400" b="1" spc="-100" dirty="0">
                <a:ln/>
                <a:latin typeface="Seattle Sans [RUS by me]" panose="00000400000000000000" pitchFamily="2" charset="0"/>
              </a:rPr>
              <a:t>Курсанты 2-5 курса (после заключения контракта) – </a:t>
            </a:r>
            <a:r>
              <a:rPr lang="ru-RU" sz="2400" b="1" spc="-100" dirty="0">
                <a:ln/>
                <a:solidFill>
                  <a:srgbClr val="C00000"/>
                </a:solidFill>
                <a:latin typeface="Seattle Sans [RUS by me]" panose="00000400000000000000" pitchFamily="2" charset="0"/>
              </a:rPr>
              <a:t>от 15 900 </a:t>
            </a:r>
            <a:r>
              <a:rPr lang="ru-RU" sz="2400" b="1" spc="-100" dirty="0">
                <a:ln/>
                <a:latin typeface="Seattle Sans [RUS by me]" panose="00000400000000000000" pitchFamily="2" charset="0"/>
              </a:rPr>
              <a:t>рублей, </a:t>
            </a:r>
          </a:p>
          <a:p>
            <a:pPr indent="447675"/>
            <a:r>
              <a:rPr lang="ru-RU" sz="2400" b="1" dirty="0">
                <a:ln/>
                <a:latin typeface="Seattle Sans [RUS by me]" panose="00000400000000000000" pitchFamily="2" charset="0"/>
              </a:rPr>
              <a:t>которое складывается из:</a:t>
            </a:r>
            <a:endParaRPr lang="ru-RU" sz="2400" b="1" dirty="0">
              <a:ln/>
              <a:solidFill>
                <a:srgbClr val="FF0000"/>
              </a:solidFill>
              <a:latin typeface="Seattle Sans [RUS by me]" panose="00000400000000000000" pitchFamily="2" charset="0"/>
            </a:endParaRPr>
          </a:p>
        </p:txBody>
      </p:sp>
      <p:sp>
        <p:nvSpPr>
          <p:cNvPr id="19" name="Скругленный прямоугольник 18"/>
          <p:cNvSpPr>
            <a:spLocks/>
          </p:cNvSpPr>
          <p:nvPr/>
        </p:nvSpPr>
        <p:spPr>
          <a:xfrm>
            <a:off x="133350" y="5291702"/>
            <a:ext cx="11937409" cy="861421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8900000" scaled="1"/>
            <a:tileRect/>
          </a:gradFill>
          <a:ln w="28575">
            <a:solidFill>
              <a:schemeClr val="accent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endParaRPr lang="ru-RU" sz="850" kern="0" dirty="0">
              <a:solidFill>
                <a:schemeClr val="tx1"/>
              </a:solidFill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09550" y="5312601"/>
            <a:ext cx="11982449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indent="447675"/>
            <a:r>
              <a:rPr lang="ru-RU" sz="2400" b="1" spc="-150" dirty="0">
                <a:ln/>
                <a:solidFill>
                  <a:srgbClr val="C00000"/>
                </a:solidFill>
                <a:latin typeface="Seattle Sans [RUS by me]" panose="00000400000000000000" pitchFamily="2" charset="0"/>
              </a:rPr>
              <a:t>Наиболее одаренным курсантам </a:t>
            </a:r>
            <a:r>
              <a:rPr lang="ru-RU" sz="2400" b="1" spc="-150" dirty="0">
                <a:ln/>
                <a:latin typeface="Seattle Sans [RUS by me]" panose="00000400000000000000" pitchFamily="2" charset="0"/>
              </a:rPr>
              <a:t>выплачиваются государственные (именные) </a:t>
            </a:r>
            <a:r>
              <a:rPr lang="ru-RU" sz="2400" b="1" dirty="0">
                <a:ln/>
                <a:latin typeface="Seattle Sans [RUS by me]" panose="00000400000000000000" pitchFamily="2" charset="0"/>
              </a:rPr>
              <a:t>стипендии Президента РФ, Правительства РФ, Министра обороны РФ</a:t>
            </a:r>
            <a:endParaRPr lang="ru-RU" sz="2400" b="1" dirty="0">
              <a:ln/>
              <a:solidFill>
                <a:srgbClr val="FF0000"/>
              </a:solidFill>
              <a:latin typeface="Seattle Sans [RUS by me]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7844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0" y="156724"/>
            <a:ext cx="121920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800" dirty="0">
                <a:solidFill>
                  <a:schemeClr val="accent1">
                    <a:lumMod val="20000"/>
                    <a:lumOff val="80000"/>
                  </a:schemeClr>
                </a:solidFill>
                <a:latin typeface="Franklin Gothic Demi Cond" pitchFamily="34" charset="0"/>
              </a:rPr>
              <a:t>Олимпиады и спортивная жизнь курсантов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1221" y="6374441"/>
            <a:ext cx="509539" cy="444044"/>
          </a:xfrm>
          <a:prstGeom prst="rect">
            <a:avLst/>
          </a:prstGeom>
          <a:effectLst>
            <a:glow rad="152400">
              <a:schemeClr val="accent1">
                <a:alpha val="21000"/>
              </a:schemeClr>
            </a:glow>
          </a:effec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561220" y="6374442"/>
            <a:ext cx="509539" cy="444044"/>
          </a:xfrm>
        </p:spPr>
        <p:txBody>
          <a:bodyPr/>
          <a:lstStyle/>
          <a:p>
            <a:pPr algn="ctr"/>
            <a:fld id="{F9BA2703-0EC3-457A-9946-013C4D6DA5E1}" type="slidenum">
              <a:rPr lang="ru-RU" sz="2000">
                <a:solidFill>
                  <a:srgbClr val="5B9BD5">
                    <a:lumMod val="20000"/>
                    <a:lumOff val="80000"/>
                  </a:srgbClr>
                </a:solidFill>
                <a:latin typeface="Bookman Old Style" panose="02050604050505020204" pitchFamily="18" charset="0"/>
              </a:rPr>
              <a:pPr algn="ctr"/>
              <a:t>26</a:t>
            </a:fld>
            <a:endParaRPr lang="ru-RU" sz="2000" dirty="0">
              <a:solidFill>
                <a:srgbClr val="5B9BD5">
                  <a:lumMod val="20000"/>
                  <a:lumOff val="80000"/>
                </a:srgb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5" name="Скругленный прямоугольник 4"/>
          <p:cNvSpPr>
            <a:spLocks/>
          </p:cNvSpPr>
          <p:nvPr/>
        </p:nvSpPr>
        <p:spPr>
          <a:xfrm>
            <a:off x="290626" y="1359412"/>
            <a:ext cx="5776799" cy="3135676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8900000" scaled="1"/>
            <a:tileRect/>
          </a:gradFill>
          <a:ln w="28575">
            <a:solidFill>
              <a:schemeClr val="accent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endParaRPr lang="ru-RU" sz="850" kern="0" dirty="0">
              <a:solidFill>
                <a:schemeClr val="tx1"/>
              </a:solidFill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0999" y="1544394"/>
            <a:ext cx="5581651" cy="286232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indent="447675"/>
            <a:r>
              <a:rPr lang="ru-RU" sz="2000" b="1" dirty="0">
                <a:ln/>
                <a:solidFill>
                  <a:srgbClr val="C00000"/>
                </a:solidFill>
                <a:latin typeface="Seattle Sans [RUS by me]" panose="00000400000000000000" pitchFamily="2" charset="0"/>
              </a:rPr>
              <a:t>  Участие во всероссийских </a:t>
            </a:r>
            <a:br>
              <a:rPr lang="ru-RU" sz="2000" b="1" dirty="0">
                <a:ln/>
                <a:solidFill>
                  <a:srgbClr val="C00000"/>
                </a:solidFill>
                <a:latin typeface="Seattle Sans [RUS by me]" panose="00000400000000000000" pitchFamily="2" charset="0"/>
              </a:rPr>
            </a:br>
            <a:r>
              <a:rPr lang="ru-RU" sz="2000" b="1" dirty="0">
                <a:ln/>
                <a:solidFill>
                  <a:srgbClr val="C00000"/>
                </a:solidFill>
                <a:latin typeface="Seattle Sans [RUS by me]" panose="00000400000000000000" pitchFamily="2" charset="0"/>
              </a:rPr>
              <a:t>    и международных олимпиадах</a:t>
            </a:r>
            <a:r>
              <a:rPr lang="ru-RU" sz="2000" b="1" dirty="0">
                <a:ln/>
                <a:latin typeface="Seattle Sans [RUS by me]" panose="00000400000000000000" pitchFamily="2" charset="0"/>
              </a:rPr>
              <a:t>:</a:t>
            </a:r>
          </a:p>
          <a:p>
            <a:pPr indent="447675" algn="just"/>
            <a:r>
              <a:rPr lang="ru-RU" sz="2000" b="1" dirty="0">
                <a:ln/>
                <a:latin typeface="Seattle Sans [RUS by me]" panose="00000400000000000000" pitchFamily="2" charset="0"/>
              </a:rPr>
              <a:t>Математика</a:t>
            </a:r>
          </a:p>
          <a:p>
            <a:pPr indent="447675" algn="just"/>
            <a:r>
              <a:rPr lang="ru-RU" sz="2000" b="1" dirty="0">
                <a:ln/>
                <a:latin typeface="Seattle Sans [RUS by me]" panose="00000400000000000000" pitchFamily="2" charset="0"/>
              </a:rPr>
              <a:t>Информатика</a:t>
            </a:r>
          </a:p>
          <a:p>
            <a:pPr indent="447675" algn="just"/>
            <a:r>
              <a:rPr lang="ru-RU" sz="2000" b="1" dirty="0">
                <a:ln/>
                <a:latin typeface="Seattle Sans [RUS by me]" panose="00000400000000000000" pitchFamily="2" charset="0"/>
              </a:rPr>
              <a:t>Программирование</a:t>
            </a:r>
          </a:p>
          <a:p>
            <a:pPr indent="447675" algn="just"/>
            <a:r>
              <a:rPr lang="ru-RU" sz="2000" b="1" dirty="0">
                <a:ln/>
                <a:latin typeface="Seattle Sans [RUS by me]" panose="00000400000000000000" pitchFamily="2" charset="0"/>
              </a:rPr>
              <a:t>Физика</a:t>
            </a:r>
          </a:p>
          <a:p>
            <a:pPr indent="447675" algn="just"/>
            <a:r>
              <a:rPr lang="ru-RU" sz="2000" b="1" dirty="0">
                <a:ln/>
                <a:latin typeface="Seattle Sans [RUS by me]" panose="00000400000000000000" pitchFamily="2" charset="0"/>
              </a:rPr>
              <a:t>Иностранные языки</a:t>
            </a:r>
          </a:p>
          <a:p>
            <a:pPr indent="447675" algn="just"/>
            <a:r>
              <a:rPr lang="ru-RU" sz="2000" b="1" spc="-40" dirty="0">
                <a:ln/>
                <a:latin typeface="Seattle Sans [RUS by me]" panose="00000400000000000000" pitchFamily="2" charset="0"/>
              </a:rPr>
              <a:t>Военно-профессиональная подготовка</a:t>
            </a:r>
          </a:p>
        </p:txBody>
      </p:sp>
      <p:sp>
        <p:nvSpPr>
          <p:cNvPr id="7" name="Скругленный прямоугольник 6"/>
          <p:cNvSpPr>
            <a:spLocks/>
          </p:cNvSpPr>
          <p:nvPr/>
        </p:nvSpPr>
        <p:spPr>
          <a:xfrm>
            <a:off x="6481876" y="1359411"/>
            <a:ext cx="5505563" cy="4357725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8900000" scaled="1"/>
            <a:tileRect/>
          </a:gradFill>
          <a:ln w="28575">
            <a:solidFill>
              <a:schemeClr val="accent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endParaRPr lang="ru-RU" sz="850" kern="0" dirty="0">
              <a:solidFill>
                <a:schemeClr val="tx1"/>
              </a:solidFill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72250" y="1519300"/>
            <a:ext cx="5314950" cy="409342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indent="447675" algn="just"/>
            <a:r>
              <a:rPr lang="ru-RU" sz="2000" b="1" dirty="0">
                <a:ln/>
                <a:solidFill>
                  <a:srgbClr val="C00000"/>
                </a:solidFill>
                <a:latin typeface="Seattle Sans [RUS by me]" panose="00000400000000000000" pitchFamily="2" charset="0"/>
              </a:rPr>
              <a:t>Участие в ежегодных чемпионатах и спартакиадах</a:t>
            </a:r>
            <a:r>
              <a:rPr lang="ru-RU" sz="2000" b="1" dirty="0">
                <a:ln/>
                <a:latin typeface="Seattle Sans [RUS by me]" panose="00000400000000000000" pitchFamily="2" charset="0"/>
              </a:rPr>
              <a:t>:</a:t>
            </a:r>
          </a:p>
          <a:p>
            <a:pPr indent="447675"/>
            <a:r>
              <a:rPr lang="ru-RU" sz="2000" b="1" dirty="0">
                <a:ln/>
                <a:latin typeface="Seattle Sans [RUS by me]" panose="00000400000000000000" pitchFamily="2" charset="0"/>
              </a:rPr>
              <a:t>Волейбол</a:t>
            </a:r>
          </a:p>
          <a:p>
            <a:pPr indent="447675"/>
            <a:r>
              <a:rPr lang="ru-RU" sz="2000" b="1" dirty="0">
                <a:ln/>
                <a:latin typeface="Seattle Sans [RUS by me]" panose="00000400000000000000" pitchFamily="2" charset="0"/>
              </a:rPr>
              <a:t>Мини-футбол</a:t>
            </a:r>
          </a:p>
          <a:p>
            <a:pPr indent="447675"/>
            <a:r>
              <a:rPr lang="ru-RU" sz="2000" b="1" dirty="0">
                <a:ln/>
                <a:latin typeface="Seattle Sans [RUS by me]" panose="00000400000000000000" pitchFamily="2" charset="0"/>
              </a:rPr>
              <a:t>Плавание</a:t>
            </a:r>
          </a:p>
          <a:p>
            <a:pPr indent="447675"/>
            <a:r>
              <a:rPr lang="ru-RU" sz="2000" b="1" dirty="0">
                <a:ln/>
                <a:latin typeface="Seattle Sans [RUS by me]" panose="00000400000000000000" pitchFamily="2" charset="0"/>
              </a:rPr>
              <a:t>Рукопашный бой</a:t>
            </a:r>
          </a:p>
          <a:p>
            <a:pPr indent="447675"/>
            <a:r>
              <a:rPr lang="ru-RU" sz="2000" b="1" dirty="0">
                <a:ln/>
                <a:latin typeface="Seattle Sans [RUS by me]" panose="00000400000000000000" pitchFamily="2" charset="0"/>
              </a:rPr>
              <a:t>Самбо</a:t>
            </a:r>
          </a:p>
          <a:p>
            <a:pPr indent="447675"/>
            <a:r>
              <a:rPr lang="ru-RU" sz="2000" b="1" dirty="0">
                <a:ln/>
                <a:latin typeface="Seattle Sans [RUS by me]" panose="00000400000000000000" pitchFamily="2" charset="0"/>
              </a:rPr>
              <a:t>Гиревой спорт</a:t>
            </a:r>
          </a:p>
          <a:p>
            <a:pPr indent="447675"/>
            <a:r>
              <a:rPr lang="ru-RU" sz="2000" b="1" dirty="0">
                <a:ln/>
                <a:latin typeface="Seattle Sans [RUS by me]" panose="00000400000000000000" pitchFamily="2" charset="0"/>
              </a:rPr>
              <a:t>Спортивное ориентирование</a:t>
            </a:r>
          </a:p>
          <a:p>
            <a:pPr indent="447675"/>
            <a:r>
              <a:rPr lang="ru-RU" sz="2000" b="1" dirty="0">
                <a:ln/>
                <a:latin typeface="Seattle Sans [RUS by me]" panose="00000400000000000000" pitchFamily="2" charset="0"/>
              </a:rPr>
              <a:t>Офицерское троеборье</a:t>
            </a:r>
          </a:p>
          <a:p>
            <a:pPr indent="447675"/>
            <a:r>
              <a:rPr lang="ru-RU" sz="2000" b="1" dirty="0">
                <a:ln/>
                <a:latin typeface="Seattle Sans [RUS by me]" panose="00000400000000000000" pitchFamily="2" charset="0"/>
              </a:rPr>
              <a:t>Военное пятиборье</a:t>
            </a:r>
          </a:p>
          <a:p>
            <a:pPr indent="447675"/>
            <a:r>
              <a:rPr lang="ru-RU" sz="2000" b="1" dirty="0">
                <a:ln/>
                <a:latin typeface="Seattle Sans [RUS by me]" panose="00000400000000000000" pitchFamily="2" charset="0"/>
              </a:rPr>
              <a:t>Курсантский бросок</a:t>
            </a:r>
          </a:p>
          <a:p>
            <a:pPr indent="447675"/>
            <a:r>
              <a:rPr lang="ru-RU" sz="2000" b="1" dirty="0">
                <a:ln/>
                <a:latin typeface="Seattle Sans [RUS by me]" panose="00000400000000000000" pitchFamily="2" charset="0"/>
              </a:rPr>
              <a:t>Стрельба из штатного оружия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29424" y="2198611"/>
            <a:ext cx="241743" cy="24069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29424" y="2512761"/>
            <a:ext cx="241743" cy="24069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29424" y="2831094"/>
            <a:ext cx="241743" cy="24069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29424" y="3125064"/>
            <a:ext cx="241743" cy="24069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23516" y="3422289"/>
            <a:ext cx="241743" cy="24069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23515" y="3717768"/>
            <a:ext cx="241743" cy="24069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23515" y="4031918"/>
            <a:ext cx="241743" cy="24069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23514" y="4348012"/>
            <a:ext cx="241743" cy="24069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23514" y="4643316"/>
            <a:ext cx="241743" cy="240691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23514" y="4946495"/>
            <a:ext cx="241743" cy="24069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23513" y="5234686"/>
            <a:ext cx="241743" cy="24069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881" y="2229124"/>
            <a:ext cx="241743" cy="24069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401" y="2530109"/>
            <a:ext cx="241743" cy="240691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400" y="2831094"/>
            <a:ext cx="241743" cy="240691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398" y="3132079"/>
            <a:ext cx="241743" cy="240691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397" y="3422288"/>
            <a:ext cx="241743" cy="24069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398" y="3733156"/>
            <a:ext cx="241743" cy="240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9807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0" y="5798"/>
            <a:ext cx="12192000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800" dirty="0">
                <a:solidFill>
                  <a:schemeClr val="accent1">
                    <a:lumMod val="20000"/>
                    <a:lumOff val="80000"/>
                  </a:schemeClr>
                </a:solidFill>
                <a:latin typeface="Franklin Gothic Demi Cond" pitchFamily="34" charset="0"/>
              </a:rPr>
              <a:t>Получение удостоверений на право управления  </a:t>
            </a:r>
            <a:br>
              <a:rPr lang="ru-RU" sz="2800" dirty="0">
                <a:solidFill>
                  <a:schemeClr val="accent1">
                    <a:lumMod val="20000"/>
                    <a:lumOff val="80000"/>
                  </a:schemeClr>
                </a:solidFill>
                <a:latin typeface="Franklin Gothic Demi Cond" pitchFamily="34" charset="0"/>
              </a:rPr>
            </a:br>
            <a:r>
              <a:rPr lang="ru-RU" sz="2800" dirty="0">
                <a:solidFill>
                  <a:schemeClr val="accent1">
                    <a:lumMod val="20000"/>
                    <a:lumOff val="80000"/>
                  </a:schemeClr>
                </a:solidFill>
                <a:latin typeface="Franklin Gothic Demi Cond" pitchFamily="34" charset="0"/>
              </a:rPr>
              <a:t>транспортными средствами и маломерными судами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1221" y="6374441"/>
            <a:ext cx="509539" cy="444044"/>
          </a:xfrm>
          <a:prstGeom prst="rect">
            <a:avLst/>
          </a:prstGeom>
          <a:effectLst>
            <a:glow rad="152400">
              <a:schemeClr val="accent1">
                <a:alpha val="21000"/>
              </a:schemeClr>
            </a:glow>
          </a:effec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561220" y="6374442"/>
            <a:ext cx="509539" cy="444044"/>
          </a:xfrm>
        </p:spPr>
        <p:txBody>
          <a:bodyPr/>
          <a:lstStyle/>
          <a:p>
            <a:pPr algn="ctr"/>
            <a:fld id="{F9BA2703-0EC3-457A-9946-013C4D6DA5E1}" type="slidenum">
              <a:rPr lang="ru-RU" sz="2000">
                <a:solidFill>
                  <a:srgbClr val="5B9BD5">
                    <a:lumMod val="20000"/>
                    <a:lumOff val="80000"/>
                  </a:srgbClr>
                </a:solidFill>
                <a:latin typeface="Bookman Old Style" panose="02050604050505020204" pitchFamily="18" charset="0"/>
              </a:rPr>
              <a:pPr algn="ctr"/>
              <a:t>27</a:t>
            </a:fld>
            <a:endParaRPr lang="ru-RU" sz="2000" dirty="0">
              <a:solidFill>
                <a:srgbClr val="5B9BD5">
                  <a:lumMod val="20000"/>
                  <a:lumOff val="80000"/>
                </a:srgbClr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057275"/>
            <a:ext cx="2867025" cy="17459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3734" y="1057274"/>
            <a:ext cx="2867025" cy="17459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1595437" y="2534853"/>
            <a:ext cx="292805" cy="160721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18" t="84474" r="40705" b="6842"/>
          <a:stretch/>
        </p:blipFill>
        <p:spPr>
          <a:xfrm>
            <a:off x="2166939" y="2255044"/>
            <a:ext cx="747712" cy="373857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185989" y="2255044"/>
            <a:ext cx="699973" cy="359569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0315575" y="2544378"/>
            <a:ext cx="304800" cy="151196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53" t="84644" r="50676" b="6727"/>
          <a:stretch/>
        </p:blipFill>
        <p:spPr>
          <a:xfrm>
            <a:off x="11210926" y="2248875"/>
            <a:ext cx="704850" cy="371475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11201513" y="2262187"/>
            <a:ext cx="714149" cy="359569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>
            <a:spLocks/>
          </p:cNvSpPr>
          <p:nvPr/>
        </p:nvSpPr>
        <p:spPr>
          <a:xfrm>
            <a:off x="3338626" y="1260511"/>
            <a:ext cx="5693545" cy="1491431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8900000" scaled="1"/>
            <a:tileRect/>
          </a:gradFill>
          <a:ln w="28575">
            <a:solidFill>
              <a:schemeClr val="accent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endParaRPr lang="ru-RU" sz="850" kern="0" dirty="0">
              <a:solidFill>
                <a:schemeClr val="tx1"/>
              </a:solidFill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401226" y="1360400"/>
            <a:ext cx="5547738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indent="447675"/>
            <a:r>
              <a:rPr lang="ru-RU" sz="2000" b="1" dirty="0">
                <a:ln/>
                <a:latin typeface="Seattle Sans [RUS by me]" panose="00000400000000000000" pitchFamily="2" charset="0"/>
              </a:rPr>
              <a:t>Получение ВУ в ГИБДД (курсанты общевойскового отделения):</a:t>
            </a:r>
          </a:p>
          <a:p>
            <a:pPr indent="447675"/>
            <a:r>
              <a:rPr lang="ru-RU" sz="2000" b="1" dirty="0">
                <a:ln/>
                <a:latin typeface="Seattle Sans [RUS by me]" panose="00000400000000000000" pitchFamily="2" charset="0"/>
              </a:rPr>
              <a:t>Категория «С, С1» – </a:t>
            </a:r>
            <a:r>
              <a:rPr lang="ru-RU" sz="2000" b="1" dirty="0">
                <a:ln/>
                <a:solidFill>
                  <a:srgbClr val="C00000"/>
                </a:solidFill>
                <a:latin typeface="Seattle Sans [RUS by me]" panose="00000400000000000000" pitchFamily="2" charset="0"/>
              </a:rPr>
              <a:t>в 4 семестре</a:t>
            </a:r>
          </a:p>
          <a:p>
            <a:pPr indent="447675"/>
            <a:r>
              <a:rPr lang="ru-RU" sz="2000" b="1" dirty="0">
                <a:ln/>
                <a:latin typeface="Seattle Sans [RUS by me]" panose="00000400000000000000" pitchFamily="2" charset="0"/>
              </a:rPr>
              <a:t>Категория «В, В1» – </a:t>
            </a:r>
            <a:r>
              <a:rPr lang="ru-RU" sz="2000" b="1" dirty="0">
                <a:ln/>
                <a:solidFill>
                  <a:srgbClr val="C00000"/>
                </a:solidFill>
                <a:latin typeface="Seattle Sans [RUS by me]" panose="00000400000000000000" pitchFamily="2" charset="0"/>
              </a:rPr>
              <a:t>в 5 семестре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71874" y="2020708"/>
            <a:ext cx="311703" cy="31034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71874" y="2305348"/>
            <a:ext cx="311703" cy="31034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90" y="3085286"/>
            <a:ext cx="3724668" cy="2642186"/>
          </a:xfrm>
          <a:prstGeom prst="rect">
            <a:avLst/>
          </a:prstGeom>
        </p:spPr>
      </p:pic>
      <p:sp>
        <p:nvSpPr>
          <p:cNvPr id="21" name="Скругленный прямоугольник 20"/>
          <p:cNvSpPr>
            <a:spLocks/>
          </p:cNvSpPr>
          <p:nvPr/>
        </p:nvSpPr>
        <p:spPr>
          <a:xfrm>
            <a:off x="3978827" y="3390900"/>
            <a:ext cx="4786539" cy="1838325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8900000" scaled="1"/>
            <a:tileRect/>
          </a:gradFill>
          <a:ln w="28575">
            <a:solidFill>
              <a:schemeClr val="accent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endParaRPr lang="ru-RU" sz="850" kern="0" dirty="0">
              <a:solidFill>
                <a:schemeClr val="tx1"/>
              </a:solidFill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113570" y="3530950"/>
            <a:ext cx="4526230" cy="163121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indent="447675" algn="just"/>
            <a:r>
              <a:rPr lang="ru-RU" sz="2000" b="1" dirty="0">
                <a:ln/>
                <a:latin typeface="Seattle Sans [RUS by me]" panose="00000400000000000000" pitchFamily="2" charset="0"/>
              </a:rPr>
              <a:t>Получение удостоверения </a:t>
            </a:r>
            <a:br>
              <a:rPr lang="ru-RU" sz="2000" b="1" dirty="0">
                <a:ln/>
                <a:latin typeface="Seattle Sans [RUS by me]" panose="00000400000000000000" pitchFamily="2" charset="0"/>
              </a:rPr>
            </a:br>
            <a:r>
              <a:rPr lang="ru-RU" sz="2000" b="1" dirty="0">
                <a:ln/>
                <a:latin typeface="Seattle Sans [RUS by me]" panose="00000400000000000000" pitchFamily="2" charset="0"/>
              </a:rPr>
              <a:t>на право управления маломерным судном (курсанты военно-морского отделения) </a:t>
            </a:r>
            <a:br>
              <a:rPr lang="ru-RU" sz="2000" b="1" dirty="0">
                <a:ln/>
                <a:latin typeface="Seattle Sans [RUS by me]" panose="00000400000000000000" pitchFamily="2" charset="0"/>
              </a:rPr>
            </a:br>
            <a:r>
              <a:rPr lang="ru-RU" sz="2000" b="1" dirty="0">
                <a:ln/>
                <a:latin typeface="Seattle Sans [RUS by me]" panose="00000400000000000000" pitchFamily="2" charset="0"/>
              </a:rPr>
              <a:t>в ГИМС – </a:t>
            </a:r>
            <a:r>
              <a:rPr lang="ru-RU" sz="2000" b="1" dirty="0">
                <a:ln/>
                <a:solidFill>
                  <a:srgbClr val="C00000"/>
                </a:solidFill>
                <a:latin typeface="Seattle Sans [RUS by me]" panose="00000400000000000000" pitchFamily="2" charset="0"/>
              </a:rPr>
              <a:t>в 4 семестре</a:t>
            </a:r>
          </a:p>
        </p:txBody>
      </p:sp>
      <p:sp>
        <p:nvSpPr>
          <p:cNvPr id="23" name="Скругленный прямоугольник 22"/>
          <p:cNvSpPr>
            <a:spLocks/>
          </p:cNvSpPr>
          <p:nvPr/>
        </p:nvSpPr>
        <p:spPr>
          <a:xfrm>
            <a:off x="8906606" y="3085286"/>
            <a:ext cx="3164154" cy="2776823"/>
          </a:xfrm>
          <a:prstGeom prst="roundRect">
            <a:avLst/>
          </a:prstGeom>
          <a:solidFill>
            <a:srgbClr val="F19375"/>
          </a:solidFill>
          <a:ln w="28575">
            <a:solidFill>
              <a:schemeClr val="accent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endParaRPr lang="ru-RU" sz="850" kern="0" dirty="0">
              <a:solidFill>
                <a:schemeClr val="tx1"/>
              </a:solidFill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898060" y="3172649"/>
            <a:ext cx="3182841" cy="25545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indent="179388" algn="just"/>
            <a:r>
              <a:rPr lang="ru-RU" sz="2000" b="1" dirty="0">
                <a:ln/>
                <a:latin typeface="Seattle Sans [RUS by me]" panose="00000400000000000000" pitchFamily="2" charset="0"/>
              </a:rPr>
              <a:t>Во избежание </a:t>
            </a:r>
            <a:r>
              <a:rPr lang="ru-RU" sz="2000" b="1" spc="-90" dirty="0">
                <a:ln/>
                <a:latin typeface="Seattle Sans [RUS by me]" panose="00000400000000000000" pitchFamily="2" charset="0"/>
              </a:rPr>
              <a:t>гибели и травматизма, </a:t>
            </a:r>
            <a:r>
              <a:rPr lang="ru-RU" sz="2000" b="1" spc="-200" dirty="0">
                <a:ln/>
                <a:latin typeface="Seattle Sans [RUS by me]" panose="00000400000000000000" pitchFamily="2" charset="0"/>
              </a:rPr>
              <a:t>с учетом недостаточного </a:t>
            </a:r>
            <a:r>
              <a:rPr lang="ru-RU" sz="2000" b="1" dirty="0">
                <a:ln/>
                <a:latin typeface="Seattle Sans [RUS by me]" panose="00000400000000000000" pitchFamily="2" charset="0"/>
              </a:rPr>
              <a:t>опыта управления ТС, водительские </a:t>
            </a:r>
            <a:r>
              <a:rPr lang="ru-RU" sz="2000" b="1" spc="-150" dirty="0">
                <a:ln/>
                <a:latin typeface="Seattle Sans [RUS by me]" panose="00000400000000000000" pitchFamily="2" charset="0"/>
              </a:rPr>
              <a:t>удостоверения </a:t>
            </a:r>
            <a:r>
              <a:rPr lang="ru-RU" sz="2000" b="1" spc="-130" dirty="0">
                <a:ln/>
                <a:latin typeface="Seattle Sans [RUS by me]" panose="00000400000000000000" pitchFamily="2" charset="0"/>
              </a:rPr>
              <a:t>сдаются </a:t>
            </a:r>
            <a:r>
              <a:rPr lang="ru-RU" sz="2000" b="1" spc="-200" dirty="0">
                <a:ln/>
                <a:latin typeface="Seattle Sans [RUS by me]" panose="00000400000000000000" pitchFamily="2" charset="0"/>
              </a:rPr>
              <a:t>курсантами на хранение   </a:t>
            </a:r>
            <a:r>
              <a:rPr lang="ru-RU" sz="2000" b="1" dirty="0">
                <a:ln/>
                <a:latin typeface="Seattle Sans [RUS by me]" panose="00000400000000000000" pitchFamily="2" charset="0"/>
              </a:rPr>
              <a:t>в училище</a:t>
            </a:r>
          </a:p>
        </p:txBody>
      </p:sp>
    </p:spTree>
    <p:extLst>
      <p:ext uri="{BB962C8B-B14F-4D97-AF65-F5344CB8AC3E}">
        <p14:creationId xmlns:p14="http://schemas.microsoft.com/office/powerpoint/2010/main" val="37100290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0" y="156724"/>
            <a:ext cx="121920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800" dirty="0">
                <a:solidFill>
                  <a:schemeClr val="accent1">
                    <a:lumMod val="20000"/>
                    <a:lumOff val="80000"/>
                  </a:schemeClr>
                </a:solidFill>
                <a:latin typeface="Franklin Gothic Demi Cond" pitchFamily="34" charset="0"/>
              </a:rPr>
              <a:t>Каникулярный отпуск курсантов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1221" y="6374441"/>
            <a:ext cx="509539" cy="444044"/>
          </a:xfrm>
          <a:prstGeom prst="rect">
            <a:avLst/>
          </a:prstGeom>
          <a:effectLst>
            <a:glow rad="152400">
              <a:schemeClr val="accent1">
                <a:alpha val="21000"/>
              </a:schemeClr>
            </a:glow>
          </a:effec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561220" y="6374442"/>
            <a:ext cx="509539" cy="444044"/>
          </a:xfrm>
        </p:spPr>
        <p:txBody>
          <a:bodyPr/>
          <a:lstStyle/>
          <a:p>
            <a:pPr algn="ctr"/>
            <a:fld id="{F9BA2703-0EC3-457A-9946-013C4D6DA5E1}" type="slidenum">
              <a:rPr lang="ru-RU" sz="2000">
                <a:solidFill>
                  <a:srgbClr val="5B9BD5">
                    <a:lumMod val="20000"/>
                    <a:lumOff val="80000"/>
                  </a:srgbClr>
                </a:solidFill>
                <a:latin typeface="Bookman Old Style" panose="02050604050505020204" pitchFamily="18" charset="0"/>
              </a:rPr>
              <a:pPr algn="ctr"/>
              <a:t>28</a:t>
            </a:fld>
            <a:endParaRPr lang="ru-RU" sz="2000" dirty="0">
              <a:solidFill>
                <a:srgbClr val="5B9BD5">
                  <a:lumMod val="20000"/>
                  <a:lumOff val="80000"/>
                </a:srgbClr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7" name="Рисунок 6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0" r="5888"/>
          <a:stretch/>
        </p:blipFill>
        <p:spPr>
          <a:xfrm>
            <a:off x="6427773" y="4132426"/>
            <a:ext cx="3533910" cy="15398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5459" y="3782575"/>
            <a:ext cx="1987263" cy="23993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Скругленный прямоугольник 8"/>
          <p:cNvSpPr>
            <a:spLocks/>
          </p:cNvSpPr>
          <p:nvPr/>
        </p:nvSpPr>
        <p:spPr>
          <a:xfrm>
            <a:off x="977562" y="1046885"/>
            <a:ext cx="10252413" cy="75438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8900000" scaled="1"/>
            <a:tileRect/>
          </a:gradFill>
          <a:ln w="28575">
            <a:solidFill>
              <a:schemeClr val="accent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endParaRPr lang="ru-RU" sz="850" kern="0" dirty="0">
              <a:solidFill>
                <a:schemeClr val="tx1"/>
              </a:solidFill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54194" y="1193242"/>
            <a:ext cx="10175779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2400" b="1" dirty="0">
                <a:ln/>
                <a:latin typeface="Seattle Sans [RUS by me]" panose="00000400000000000000" pitchFamily="2" charset="0"/>
              </a:rPr>
              <a:t>Летний каникулярный отпуск продолжительностью </a:t>
            </a:r>
            <a:r>
              <a:rPr lang="ru-RU" sz="2400" b="1" dirty="0">
                <a:ln/>
                <a:solidFill>
                  <a:srgbClr val="C00000"/>
                </a:solidFill>
                <a:latin typeface="Seattle Sans [RUS by me]" panose="00000400000000000000" pitchFamily="2" charset="0"/>
              </a:rPr>
              <a:t>30 суток</a:t>
            </a:r>
          </a:p>
        </p:txBody>
      </p:sp>
      <p:sp>
        <p:nvSpPr>
          <p:cNvPr id="11" name="Скругленный прямоугольник 10"/>
          <p:cNvSpPr>
            <a:spLocks/>
          </p:cNvSpPr>
          <p:nvPr/>
        </p:nvSpPr>
        <p:spPr>
          <a:xfrm>
            <a:off x="977560" y="1896354"/>
            <a:ext cx="10252413" cy="75438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8900000" scaled="1"/>
            <a:tileRect/>
          </a:gradFill>
          <a:ln w="28575">
            <a:solidFill>
              <a:schemeClr val="accent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endParaRPr lang="ru-RU" sz="850" kern="0" dirty="0">
              <a:solidFill>
                <a:schemeClr val="tx1"/>
              </a:solidFill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54193" y="2041193"/>
            <a:ext cx="10055339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2400" b="1" dirty="0">
                <a:ln/>
                <a:latin typeface="Seattle Sans [RUS by me]" panose="00000400000000000000" pitchFamily="2" charset="0"/>
              </a:rPr>
              <a:t>Зимний каникулярный отпуск продолжительностью </a:t>
            </a:r>
            <a:r>
              <a:rPr lang="ru-RU" sz="2400" b="1" dirty="0">
                <a:ln/>
                <a:solidFill>
                  <a:srgbClr val="C00000"/>
                </a:solidFill>
                <a:latin typeface="Seattle Sans [RUS by me]" panose="00000400000000000000" pitchFamily="2" charset="0"/>
              </a:rPr>
              <a:t>15 суток</a:t>
            </a:r>
          </a:p>
        </p:txBody>
      </p:sp>
      <p:sp>
        <p:nvSpPr>
          <p:cNvPr id="16" name="Скругленный прямоугольник 15"/>
          <p:cNvSpPr>
            <a:spLocks/>
          </p:cNvSpPr>
          <p:nvPr/>
        </p:nvSpPr>
        <p:spPr>
          <a:xfrm>
            <a:off x="977560" y="2755348"/>
            <a:ext cx="10252413" cy="93802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8900000" scaled="1"/>
            <a:tileRect/>
          </a:gradFill>
          <a:ln w="28575">
            <a:solidFill>
              <a:schemeClr val="accent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endParaRPr lang="ru-RU" sz="850" kern="0" dirty="0">
              <a:solidFill>
                <a:schemeClr val="tx1"/>
              </a:solidFill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77560" y="2796930"/>
            <a:ext cx="10131972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indent="447675"/>
            <a:r>
              <a:rPr lang="ru-RU" sz="2400" b="1" dirty="0">
                <a:ln/>
                <a:solidFill>
                  <a:srgbClr val="C00000"/>
                </a:solidFill>
                <a:latin typeface="Seattle Sans [RUS by me]" panose="00000400000000000000" pitchFamily="2" charset="0"/>
              </a:rPr>
              <a:t>Дополнительные дни к отпуску курсантам, показывающим знания на «отлично»</a:t>
            </a:r>
          </a:p>
        </p:txBody>
      </p:sp>
      <p:sp>
        <p:nvSpPr>
          <p:cNvPr id="19" name="Скругленный прямоугольник 18"/>
          <p:cNvSpPr>
            <a:spLocks/>
          </p:cNvSpPr>
          <p:nvPr/>
        </p:nvSpPr>
        <p:spPr>
          <a:xfrm>
            <a:off x="78918" y="3967383"/>
            <a:ext cx="6252704" cy="1822093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8900000" scaled="1"/>
            <a:tileRect/>
          </a:gradFill>
          <a:ln w="28575">
            <a:solidFill>
              <a:schemeClr val="accent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endParaRPr lang="ru-RU" sz="850" kern="0" dirty="0">
              <a:solidFill>
                <a:schemeClr val="tx1"/>
              </a:solidFill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84594" y="4102596"/>
            <a:ext cx="5984201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indent="447675" algn="just"/>
            <a:r>
              <a:rPr lang="ru-RU" sz="2400" b="1" dirty="0">
                <a:ln/>
                <a:latin typeface="Seattle Sans [RUS by me]" panose="00000400000000000000" pitchFamily="2" charset="0"/>
              </a:rPr>
              <a:t>Курсантам 1 курса (проходящим военную службу по призыву) </a:t>
            </a:r>
            <a:br>
              <a:rPr lang="ru-RU" sz="2400" b="1" dirty="0">
                <a:ln/>
                <a:latin typeface="Seattle Sans [RUS by me]" panose="00000400000000000000" pitchFamily="2" charset="0"/>
              </a:rPr>
            </a:br>
            <a:r>
              <a:rPr lang="ru-RU" sz="2400" b="1" dirty="0">
                <a:ln/>
                <a:latin typeface="Seattle Sans [RUS by me]" panose="00000400000000000000" pitchFamily="2" charset="0"/>
              </a:rPr>
              <a:t>для льготного проезда выдаются воинские перевозочные документы</a:t>
            </a:r>
          </a:p>
        </p:txBody>
      </p:sp>
    </p:spTree>
    <p:extLst>
      <p:ext uri="{BB962C8B-B14F-4D97-AF65-F5344CB8AC3E}">
        <p14:creationId xmlns:p14="http://schemas.microsoft.com/office/powerpoint/2010/main" val="19897449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0" y="156724"/>
            <a:ext cx="121920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800" dirty="0">
                <a:solidFill>
                  <a:schemeClr val="accent1">
                    <a:lumMod val="20000"/>
                    <a:lumOff val="80000"/>
                  </a:schemeClr>
                </a:solidFill>
                <a:latin typeface="Franklin Gothic Demi Cond" pitchFamily="34" charset="0"/>
              </a:rPr>
              <a:t>Государственная итоговая аттестация и выпуск из вуза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1221" y="6374441"/>
            <a:ext cx="509539" cy="444044"/>
          </a:xfrm>
          <a:prstGeom prst="rect">
            <a:avLst/>
          </a:prstGeom>
          <a:effectLst>
            <a:glow rad="152400">
              <a:schemeClr val="accent1">
                <a:alpha val="21000"/>
              </a:schemeClr>
            </a:glow>
          </a:effec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561220" y="6374442"/>
            <a:ext cx="509539" cy="444044"/>
          </a:xfrm>
        </p:spPr>
        <p:txBody>
          <a:bodyPr/>
          <a:lstStyle/>
          <a:p>
            <a:pPr algn="ctr"/>
            <a:fld id="{F9BA2703-0EC3-457A-9946-013C4D6DA5E1}" type="slidenum">
              <a:rPr lang="ru-RU" sz="2000">
                <a:solidFill>
                  <a:srgbClr val="5B9BD5">
                    <a:lumMod val="20000"/>
                    <a:lumOff val="80000"/>
                  </a:srgbClr>
                </a:solidFill>
                <a:latin typeface="Bookman Old Style" panose="02050604050505020204" pitchFamily="18" charset="0"/>
              </a:rPr>
              <a:pPr algn="ctr"/>
              <a:t>29</a:t>
            </a:fld>
            <a:endParaRPr lang="ru-RU" sz="2000" dirty="0">
              <a:solidFill>
                <a:srgbClr val="5B9BD5">
                  <a:lumMod val="20000"/>
                  <a:lumOff val="80000"/>
                </a:srgbClr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34" name="Рисунок 33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11" y="1307529"/>
            <a:ext cx="4477098" cy="29781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5" name="Стрелка вправо 34"/>
          <p:cNvSpPr/>
          <p:nvPr/>
        </p:nvSpPr>
        <p:spPr bwMode="auto">
          <a:xfrm>
            <a:off x="4666581" y="1054008"/>
            <a:ext cx="304432" cy="550540"/>
          </a:xfrm>
          <a:prstGeom prst="rightArrow">
            <a:avLst>
              <a:gd name="adj1" fmla="val 50996"/>
              <a:gd name="adj2" fmla="val 57973"/>
            </a:avLst>
          </a:prstGeom>
          <a:solidFill>
            <a:schemeClr val="accent1">
              <a:lumMod val="60000"/>
              <a:lumOff val="40000"/>
            </a:schemeClr>
          </a:solidFill>
          <a:ln w="1905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vert270" lIns="77925" tIns="38963" rIns="77925" bIns="38963"/>
          <a:lstStyle/>
          <a:p>
            <a:pPr algn="ctr">
              <a:defRPr/>
            </a:pPr>
            <a:endParaRPr lang="ru-RU" sz="1500" dirty="0">
              <a:latin typeface="Arial" charset="0"/>
            </a:endParaRPr>
          </a:p>
        </p:txBody>
      </p:sp>
      <p:sp>
        <p:nvSpPr>
          <p:cNvPr id="36" name="Скругленный прямоугольник 35"/>
          <p:cNvSpPr>
            <a:spLocks/>
          </p:cNvSpPr>
          <p:nvPr/>
        </p:nvSpPr>
        <p:spPr>
          <a:xfrm>
            <a:off x="5036517" y="2330945"/>
            <a:ext cx="7034239" cy="6480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8900000" scaled="1"/>
            <a:tileRect/>
          </a:gradFill>
          <a:ln w="28575">
            <a:solidFill>
              <a:schemeClr val="accent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endParaRPr lang="ru-RU" sz="850" kern="0" dirty="0">
              <a:solidFill>
                <a:schemeClr val="tx1"/>
              </a:solidFill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105734" y="2367390"/>
            <a:ext cx="6901107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indent="180975"/>
            <a:r>
              <a:rPr lang="ru-RU" sz="1600" b="1" spc="-100" dirty="0">
                <a:ln/>
                <a:latin typeface="Seattle Sans [RUS by me]" panose="00000400000000000000" pitchFamily="2" charset="0"/>
              </a:rPr>
              <a:t>Научно-технический комитет (Службы защиты государственной </a:t>
            </a:r>
            <a:r>
              <a:rPr lang="ru-RU" sz="1600" b="1" dirty="0">
                <a:ln/>
                <a:latin typeface="Seattle Sans [RUS by me]" panose="00000400000000000000" pitchFamily="2" charset="0"/>
              </a:rPr>
              <a:t>тайны Вооруженных Сил Российской Федерации)</a:t>
            </a:r>
          </a:p>
        </p:txBody>
      </p:sp>
      <p:sp>
        <p:nvSpPr>
          <p:cNvPr id="38" name="Скругленный прямоугольник 37"/>
          <p:cNvSpPr>
            <a:spLocks/>
          </p:cNvSpPr>
          <p:nvPr/>
        </p:nvSpPr>
        <p:spPr>
          <a:xfrm>
            <a:off x="5026991" y="1651962"/>
            <a:ext cx="7043765" cy="6480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8900000" scaled="1"/>
            <a:tileRect/>
          </a:gradFill>
          <a:ln w="28575">
            <a:solidFill>
              <a:schemeClr val="accent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endParaRPr lang="ru-RU" sz="850" kern="0" dirty="0">
              <a:solidFill>
                <a:schemeClr val="tx1"/>
              </a:solidFill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096208" y="1680398"/>
            <a:ext cx="6910633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indent="180975" algn="just"/>
            <a:r>
              <a:rPr lang="ru-RU" sz="1600" b="1" spc="-40" dirty="0">
                <a:ln/>
                <a:latin typeface="Seattle Sans [RUS by me]" panose="00000400000000000000" pitchFamily="2" charset="0"/>
              </a:rPr>
              <a:t>88 Главный центр Министерства обороны Российской Федерации</a:t>
            </a:r>
          </a:p>
        </p:txBody>
      </p:sp>
      <p:sp>
        <p:nvSpPr>
          <p:cNvPr id="40" name="Скругленный прямоугольник 39"/>
          <p:cNvSpPr>
            <a:spLocks/>
          </p:cNvSpPr>
          <p:nvPr/>
        </p:nvSpPr>
        <p:spPr>
          <a:xfrm>
            <a:off x="5026991" y="960276"/>
            <a:ext cx="7043767" cy="6480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8900000" scaled="1"/>
            <a:tileRect/>
          </a:gradFill>
          <a:ln w="28575">
            <a:solidFill>
              <a:schemeClr val="accent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endParaRPr lang="ru-RU" sz="850" kern="0" dirty="0">
              <a:solidFill>
                <a:schemeClr val="tx1"/>
              </a:solidFill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096209" y="983881"/>
            <a:ext cx="6910632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indent="180975" algn="just"/>
            <a:r>
              <a:rPr lang="ru-RU" sz="1600" b="1" dirty="0">
                <a:ln/>
                <a:latin typeface="Seattle Sans [RUS by me]" panose="00000400000000000000" pitchFamily="2" charset="0"/>
              </a:rPr>
              <a:t>Восьмое управление Генерального штаба Вооруженных Сил Российской Федерации</a:t>
            </a:r>
          </a:p>
        </p:txBody>
      </p:sp>
      <p:sp>
        <p:nvSpPr>
          <p:cNvPr id="42" name="Скругленный прямоугольник 41"/>
          <p:cNvSpPr>
            <a:spLocks/>
          </p:cNvSpPr>
          <p:nvPr/>
        </p:nvSpPr>
        <p:spPr>
          <a:xfrm>
            <a:off x="5045212" y="3029910"/>
            <a:ext cx="7025544" cy="7920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8900000" scaled="1"/>
            <a:tileRect/>
          </a:gradFill>
          <a:ln w="28575">
            <a:solidFill>
              <a:schemeClr val="accent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endParaRPr lang="ru-RU" sz="850" kern="0" dirty="0">
              <a:solidFill>
                <a:schemeClr val="tx1"/>
              </a:solidFill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114429" y="3046328"/>
            <a:ext cx="6892412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indent="180975" algn="just"/>
            <a:r>
              <a:rPr lang="ru-RU" sz="1600" b="1" spc="-40" dirty="0">
                <a:ln/>
                <a:latin typeface="Seattle Sans [RUS by me]" panose="00000400000000000000" pitchFamily="2" charset="0"/>
              </a:rPr>
              <a:t>Служба защиты государственной </a:t>
            </a:r>
            <a:r>
              <a:rPr lang="ru-RU" sz="1600" b="1" dirty="0">
                <a:ln/>
                <a:latin typeface="Seattle Sans [RUS by me]" panose="00000400000000000000" pitchFamily="2" charset="0"/>
              </a:rPr>
              <a:t>тайны штабов военных округов, видов и родов войск Вооруженных Сил Российской Федерации)</a:t>
            </a:r>
          </a:p>
        </p:txBody>
      </p:sp>
      <p:sp>
        <p:nvSpPr>
          <p:cNvPr id="44" name="Стрелка вправо 43"/>
          <p:cNvSpPr/>
          <p:nvPr/>
        </p:nvSpPr>
        <p:spPr bwMode="auto">
          <a:xfrm>
            <a:off x="4666581" y="1702917"/>
            <a:ext cx="304432" cy="550540"/>
          </a:xfrm>
          <a:prstGeom prst="rightArrow">
            <a:avLst>
              <a:gd name="adj1" fmla="val 50996"/>
              <a:gd name="adj2" fmla="val 57973"/>
            </a:avLst>
          </a:prstGeom>
          <a:solidFill>
            <a:schemeClr val="accent1">
              <a:lumMod val="60000"/>
              <a:lumOff val="40000"/>
            </a:schemeClr>
          </a:solidFill>
          <a:ln w="1905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vert270" lIns="77925" tIns="38963" rIns="77925" bIns="38963"/>
          <a:lstStyle/>
          <a:p>
            <a:pPr algn="ctr">
              <a:defRPr/>
            </a:pPr>
            <a:endParaRPr lang="ru-RU" sz="1500" dirty="0">
              <a:latin typeface="Arial" charset="0"/>
            </a:endParaRPr>
          </a:p>
        </p:txBody>
      </p:sp>
      <p:sp>
        <p:nvSpPr>
          <p:cNvPr id="45" name="Стрелка вправо 44"/>
          <p:cNvSpPr/>
          <p:nvPr/>
        </p:nvSpPr>
        <p:spPr bwMode="auto">
          <a:xfrm>
            <a:off x="4666581" y="2411182"/>
            <a:ext cx="322162" cy="550540"/>
          </a:xfrm>
          <a:prstGeom prst="rightArrow">
            <a:avLst>
              <a:gd name="adj1" fmla="val 50996"/>
              <a:gd name="adj2" fmla="val 57973"/>
            </a:avLst>
          </a:prstGeom>
          <a:solidFill>
            <a:schemeClr val="accent1">
              <a:lumMod val="60000"/>
              <a:lumOff val="40000"/>
            </a:schemeClr>
          </a:solidFill>
          <a:ln w="1905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vert270" lIns="77925" tIns="38963" rIns="77925" bIns="38963"/>
          <a:lstStyle/>
          <a:p>
            <a:pPr algn="ctr">
              <a:defRPr/>
            </a:pPr>
            <a:endParaRPr lang="ru-RU" sz="1500" dirty="0">
              <a:latin typeface="Arial" charset="0"/>
            </a:endParaRPr>
          </a:p>
        </p:txBody>
      </p:sp>
      <p:sp>
        <p:nvSpPr>
          <p:cNvPr id="46" name="Стрелка вправо 45"/>
          <p:cNvSpPr/>
          <p:nvPr/>
        </p:nvSpPr>
        <p:spPr bwMode="auto">
          <a:xfrm>
            <a:off x="4666581" y="3184337"/>
            <a:ext cx="304432" cy="550540"/>
          </a:xfrm>
          <a:prstGeom prst="rightArrow">
            <a:avLst>
              <a:gd name="adj1" fmla="val 50996"/>
              <a:gd name="adj2" fmla="val 57973"/>
            </a:avLst>
          </a:prstGeom>
          <a:solidFill>
            <a:schemeClr val="accent1">
              <a:lumMod val="60000"/>
              <a:lumOff val="40000"/>
            </a:schemeClr>
          </a:solidFill>
          <a:ln w="1905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vert270" lIns="77925" tIns="38963" rIns="77925" bIns="38963"/>
          <a:lstStyle/>
          <a:p>
            <a:pPr algn="ctr">
              <a:defRPr/>
            </a:pPr>
            <a:endParaRPr lang="ru-RU" sz="1500" dirty="0">
              <a:latin typeface="Arial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102394" y="4538727"/>
            <a:ext cx="1863112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1600" b="1" dirty="0">
                <a:ln/>
                <a:solidFill>
                  <a:schemeClr val="accent2">
                    <a:lumMod val="60000"/>
                    <a:lumOff val="40000"/>
                  </a:schemeClr>
                </a:solidFill>
                <a:latin typeface="Seattle Sans [RUS by me]" panose="00000400000000000000" pitchFamily="2" charset="0"/>
              </a:rPr>
              <a:t>«рейтинговое» распределение</a:t>
            </a:r>
          </a:p>
        </p:txBody>
      </p:sp>
      <p:sp>
        <p:nvSpPr>
          <p:cNvPr id="48" name="Скругленный прямоугольник 47"/>
          <p:cNvSpPr>
            <a:spLocks/>
          </p:cNvSpPr>
          <p:nvPr/>
        </p:nvSpPr>
        <p:spPr>
          <a:xfrm>
            <a:off x="1196393" y="5288057"/>
            <a:ext cx="10096525" cy="90829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8900000" scaled="1"/>
            <a:tileRect/>
          </a:gradFill>
          <a:ln w="28575">
            <a:solidFill>
              <a:schemeClr val="accent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endParaRPr lang="ru-RU" sz="850" kern="0" dirty="0">
              <a:solidFill>
                <a:schemeClr val="tx1"/>
              </a:solidFill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341672" y="5309355"/>
            <a:ext cx="9879759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indent="180975"/>
            <a:r>
              <a:rPr lang="ru-RU" sz="1600" b="1" dirty="0">
                <a:ln/>
                <a:solidFill>
                  <a:srgbClr val="C00000"/>
                </a:solidFill>
                <a:latin typeface="Seattle Sans [RUS by me]" panose="00000400000000000000" pitchFamily="2" charset="0"/>
              </a:rPr>
              <a:t>Основные составляющие </a:t>
            </a:r>
            <a:r>
              <a:rPr lang="ru-RU" sz="1600" b="1" dirty="0">
                <a:ln/>
                <a:latin typeface="Seattle Sans [RUS by me]" panose="00000400000000000000" pitchFamily="2" charset="0"/>
              </a:rPr>
              <a:t>рейтинга курсанта:</a:t>
            </a:r>
          </a:p>
          <a:p>
            <a:pPr indent="180975"/>
            <a:r>
              <a:rPr lang="ru-RU" sz="1600" b="1" dirty="0">
                <a:ln/>
                <a:latin typeface="Seattle Sans [RUS by me]" panose="00000400000000000000" pitchFamily="2" charset="0"/>
              </a:rPr>
              <a:t>успеваемость</a:t>
            </a:r>
            <a:r>
              <a:rPr lang="ru-RU" sz="1600" b="1" dirty="0" smtClean="0">
                <a:ln/>
                <a:latin typeface="Seattle Sans [RUS by me]" panose="00000400000000000000" pitchFamily="2" charset="0"/>
              </a:rPr>
              <a:t>;					военно-научная </a:t>
            </a:r>
            <a:r>
              <a:rPr lang="ru-RU" sz="1600" b="1" dirty="0">
                <a:ln/>
                <a:latin typeface="Seattle Sans [RUS by me]" panose="00000400000000000000" pitchFamily="2" charset="0"/>
              </a:rPr>
              <a:t>работа;</a:t>
            </a:r>
          </a:p>
          <a:p>
            <a:pPr indent="180975"/>
            <a:r>
              <a:rPr lang="ru-RU" sz="1600" b="1" dirty="0" smtClean="0">
                <a:ln/>
                <a:latin typeface="Seattle Sans [RUS by me]" panose="00000400000000000000" pitchFamily="2" charset="0"/>
              </a:rPr>
              <a:t>достижения </a:t>
            </a:r>
            <a:r>
              <a:rPr lang="ru-RU" sz="1600" b="1" dirty="0">
                <a:ln/>
                <a:latin typeface="Seattle Sans [RUS by me]" panose="00000400000000000000" pitchFamily="2" charset="0"/>
              </a:rPr>
              <a:t>в олимпиадах и </a:t>
            </a:r>
            <a:r>
              <a:rPr lang="ru-RU" sz="1600" b="1" dirty="0" smtClean="0">
                <a:ln/>
                <a:latin typeface="Seattle Sans [RUS by me]" panose="00000400000000000000" pitchFamily="2" charset="0"/>
              </a:rPr>
              <a:t>спорте;		личная </a:t>
            </a:r>
            <a:r>
              <a:rPr lang="ru-RU" sz="1600" b="1" dirty="0">
                <a:ln/>
                <a:latin typeface="Seattle Sans [RUS by me]" panose="00000400000000000000" pitchFamily="2" charset="0"/>
              </a:rPr>
              <a:t>дисциплинированность.</a:t>
            </a:r>
          </a:p>
        </p:txBody>
      </p:sp>
      <p:pic>
        <p:nvPicPr>
          <p:cNvPr id="50" name="Рисунок 4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41672" y="5635588"/>
            <a:ext cx="207525" cy="212714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41672" y="5882604"/>
            <a:ext cx="207525" cy="212714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66067" y="5646439"/>
            <a:ext cx="207525" cy="212714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66067" y="5893395"/>
            <a:ext cx="207525" cy="212714"/>
          </a:xfrm>
          <a:prstGeom prst="rect">
            <a:avLst/>
          </a:prstGeom>
        </p:spPr>
      </p:pic>
      <p:sp>
        <p:nvSpPr>
          <p:cNvPr id="54" name="Скругленный прямоугольник 53"/>
          <p:cNvSpPr>
            <a:spLocks/>
          </p:cNvSpPr>
          <p:nvPr/>
        </p:nvSpPr>
        <p:spPr>
          <a:xfrm>
            <a:off x="5036516" y="3860426"/>
            <a:ext cx="7034240" cy="6480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8900000" scaled="1"/>
            <a:tileRect/>
          </a:gradFill>
          <a:ln w="28575">
            <a:solidFill>
              <a:schemeClr val="accent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endParaRPr lang="ru-RU" sz="850" kern="0" dirty="0">
              <a:solidFill>
                <a:schemeClr val="tx1"/>
              </a:solidFill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105734" y="3898013"/>
            <a:ext cx="6942798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indent="180975" algn="just"/>
            <a:r>
              <a:rPr lang="ru-RU" sz="1600" b="1" spc="-50" dirty="0" smtClean="0">
                <a:ln/>
                <a:latin typeface="Seattle Sans [RUS by me]" panose="00000400000000000000" pitchFamily="2" charset="0"/>
              </a:rPr>
              <a:t>Организационно-мобилизационные органы Вооруженных Сил Российской Федерации</a:t>
            </a:r>
            <a:endParaRPr lang="ru-RU" sz="1600" b="1" spc="-50" dirty="0">
              <a:ln/>
              <a:latin typeface="Seattle Sans [RUS by me]" panose="00000400000000000000" pitchFamily="2" charset="0"/>
            </a:endParaRPr>
          </a:p>
        </p:txBody>
      </p:sp>
      <p:sp>
        <p:nvSpPr>
          <p:cNvPr id="56" name="Стрелка вправо 55"/>
          <p:cNvSpPr/>
          <p:nvPr/>
        </p:nvSpPr>
        <p:spPr bwMode="auto">
          <a:xfrm>
            <a:off x="4666580" y="3923572"/>
            <a:ext cx="322161" cy="550540"/>
          </a:xfrm>
          <a:prstGeom prst="rightArrow">
            <a:avLst>
              <a:gd name="adj1" fmla="val 50996"/>
              <a:gd name="adj2" fmla="val 57973"/>
            </a:avLst>
          </a:prstGeom>
          <a:solidFill>
            <a:schemeClr val="accent1">
              <a:lumMod val="60000"/>
              <a:lumOff val="40000"/>
            </a:schemeClr>
          </a:solidFill>
          <a:ln w="1905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vert270" lIns="77925" tIns="38963" rIns="77925" bIns="38963"/>
          <a:lstStyle/>
          <a:p>
            <a:pPr algn="ctr">
              <a:defRPr/>
            </a:pPr>
            <a:endParaRPr lang="ru-RU" sz="1500" dirty="0">
              <a:latin typeface="Arial" charset="0"/>
            </a:endParaRPr>
          </a:p>
        </p:txBody>
      </p:sp>
      <p:sp>
        <p:nvSpPr>
          <p:cNvPr id="57" name="Скругленный прямоугольник 56"/>
          <p:cNvSpPr>
            <a:spLocks/>
          </p:cNvSpPr>
          <p:nvPr/>
        </p:nvSpPr>
        <p:spPr>
          <a:xfrm>
            <a:off x="5019408" y="4551481"/>
            <a:ext cx="7029124" cy="6480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8900000" scaled="1"/>
            <a:tileRect/>
          </a:gradFill>
          <a:ln w="28575">
            <a:solidFill>
              <a:schemeClr val="accent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endParaRPr lang="ru-RU" sz="850" kern="0" dirty="0">
              <a:solidFill>
                <a:schemeClr val="tx1"/>
              </a:solidFill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58" name="Стрелка вправо 57"/>
          <p:cNvSpPr/>
          <p:nvPr/>
        </p:nvSpPr>
        <p:spPr bwMode="auto">
          <a:xfrm>
            <a:off x="4657716" y="4572481"/>
            <a:ext cx="322161" cy="550540"/>
          </a:xfrm>
          <a:prstGeom prst="rightArrow">
            <a:avLst>
              <a:gd name="adj1" fmla="val 50996"/>
              <a:gd name="adj2" fmla="val 57973"/>
            </a:avLst>
          </a:prstGeom>
          <a:solidFill>
            <a:schemeClr val="accent1">
              <a:lumMod val="60000"/>
              <a:lumOff val="40000"/>
            </a:schemeClr>
          </a:solidFill>
          <a:ln w="1905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vert270" lIns="77925" tIns="38963" rIns="77925" bIns="38963"/>
          <a:lstStyle/>
          <a:p>
            <a:pPr algn="ctr">
              <a:defRPr/>
            </a:pPr>
            <a:endParaRPr lang="ru-RU" sz="1500" dirty="0">
              <a:latin typeface="Arial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5067796" y="4583093"/>
            <a:ext cx="6942798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indent="180975" algn="just"/>
            <a:r>
              <a:rPr lang="ru-RU" sz="1600" b="1" spc="-50" dirty="0" smtClean="0">
                <a:ln/>
                <a:latin typeface="Seattle Sans [RUS by me]" panose="00000400000000000000" pitchFamily="2" charset="0"/>
              </a:rPr>
              <a:t>Кадровые подразделения Вооруженных Сил Российской Федерации</a:t>
            </a:r>
            <a:endParaRPr lang="ru-RU" sz="1600" b="1" spc="-50" dirty="0">
              <a:ln/>
              <a:latin typeface="Seattle Sans [RUS by me]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29504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0" y="156724"/>
            <a:ext cx="121920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800" dirty="0">
                <a:solidFill>
                  <a:schemeClr val="accent1">
                    <a:lumMod val="20000"/>
                    <a:lumOff val="80000"/>
                  </a:schemeClr>
                </a:solidFill>
                <a:latin typeface="Franklin Gothic Demi Cond" pitchFamily="34" charset="0"/>
              </a:rPr>
              <a:t>Расположение КВВУ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1221" y="6374441"/>
            <a:ext cx="509539" cy="444044"/>
          </a:xfrm>
          <a:prstGeom prst="rect">
            <a:avLst/>
          </a:prstGeom>
          <a:effectLst>
            <a:glow rad="152400">
              <a:schemeClr val="accent1">
                <a:alpha val="21000"/>
              </a:schemeClr>
            </a:glow>
          </a:effec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561220" y="6374442"/>
            <a:ext cx="509539" cy="444044"/>
          </a:xfrm>
        </p:spPr>
        <p:txBody>
          <a:bodyPr/>
          <a:lstStyle/>
          <a:p>
            <a:pPr algn="ctr"/>
            <a:fld id="{F9BA2703-0EC3-457A-9946-013C4D6DA5E1}" type="slidenum">
              <a:rPr lang="ru-RU" sz="2000">
                <a:solidFill>
                  <a:srgbClr val="5B9BD5">
                    <a:lumMod val="20000"/>
                    <a:lumOff val="80000"/>
                  </a:srgbClr>
                </a:solidFill>
                <a:latin typeface="Bookman Old Style" panose="02050604050505020204" pitchFamily="18" charset="0"/>
              </a:rPr>
              <a:pPr algn="ctr"/>
              <a:t>3</a:t>
            </a:fld>
            <a:endParaRPr lang="ru-RU" sz="2000" dirty="0">
              <a:solidFill>
                <a:srgbClr val="5B9BD5">
                  <a:lumMod val="20000"/>
                  <a:lumOff val="80000"/>
                </a:srgbClr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7" name="Picture 2" descr="C:\Users\Alexander\Desktop\Zcxqnk6C4p_gWQT9L0MyRIz3mhYlKMjA1536565116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" t="1015" r="556" b="834"/>
          <a:stretch/>
        </p:blipFill>
        <p:spPr bwMode="auto">
          <a:xfrm>
            <a:off x="1538242" y="967469"/>
            <a:ext cx="8938901" cy="52367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092" y="1121104"/>
            <a:ext cx="1800000" cy="1272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631" y="2518918"/>
            <a:ext cx="1800000" cy="12844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Объект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2" t="6271" r="5914"/>
          <a:stretch>
            <a:fillRect/>
          </a:stretch>
        </p:blipFill>
        <p:spPr bwMode="auto">
          <a:xfrm>
            <a:off x="2720868" y="3262794"/>
            <a:ext cx="1800000" cy="12511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здание после реставрации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955" y="4839938"/>
            <a:ext cx="1800000" cy="13079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E:\Мое\Фото\фото ВМБ\2_1.jp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1"/>
          <a:stretch/>
        </p:blipFill>
        <p:spPr bwMode="auto">
          <a:xfrm>
            <a:off x="8026673" y="4513949"/>
            <a:ext cx="1800000" cy="11987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Alexander\Desktop\kisspng-red-flag-computer-icons-clip-art-red-flag-5add3bd03dae92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0094" y="4839938"/>
            <a:ext cx="623077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Alexander\Desktop\kisspng-red-flag-computer-icons-clip-art-red-flag-5add3bd03dae92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5092" y="1594496"/>
            <a:ext cx="623077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C:\Users\Alexander\Desktop\kisspng-red-flag-computer-icons-clip-art-red-flag-5add3bd03dae92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8472" y="5297125"/>
            <a:ext cx="623077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C:\Users\Alexander\Desktop\kisspng-red-flag-computer-icons-clip-art-red-flag-5add3bd03dae92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233" y="3746996"/>
            <a:ext cx="623077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C:\Users\Alexander\Desktop\kisspng-red-flag-computer-icons-clip-art-red-flag-5add3bd03dae92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2540" y="2518918"/>
            <a:ext cx="623077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50919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0" y="-19871"/>
            <a:ext cx="12192000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800" dirty="0">
                <a:solidFill>
                  <a:schemeClr val="accent1">
                    <a:lumMod val="20000"/>
                    <a:lumOff val="80000"/>
                  </a:schemeClr>
                </a:solidFill>
                <a:latin typeface="Franklin Gothic Demi Cond" pitchFamily="34" charset="0"/>
              </a:rPr>
              <a:t>Прохождение военной службы выпускников </a:t>
            </a:r>
            <a:br>
              <a:rPr lang="ru-RU" sz="2800" dirty="0">
                <a:solidFill>
                  <a:schemeClr val="accent1">
                    <a:lumMod val="20000"/>
                    <a:lumOff val="80000"/>
                  </a:schemeClr>
                </a:solidFill>
                <a:latin typeface="Franklin Gothic Demi Cond" pitchFamily="34" charset="0"/>
              </a:rPr>
            </a:br>
            <a:r>
              <a:rPr lang="ru-RU" sz="2800" dirty="0">
                <a:solidFill>
                  <a:schemeClr val="accent1">
                    <a:lumMod val="20000"/>
                    <a:lumOff val="80000"/>
                  </a:schemeClr>
                </a:solidFill>
                <a:latin typeface="Franklin Gothic Demi Cond" pitchFamily="34" charset="0"/>
              </a:rPr>
              <a:t>Краснодарского высшего военного училища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1221" y="6374441"/>
            <a:ext cx="509539" cy="444044"/>
          </a:xfrm>
          <a:prstGeom prst="rect">
            <a:avLst/>
          </a:prstGeom>
          <a:effectLst>
            <a:glow rad="152400">
              <a:schemeClr val="accent1">
                <a:alpha val="21000"/>
              </a:schemeClr>
            </a:glow>
          </a:effec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561220" y="6374442"/>
            <a:ext cx="509539" cy="444044"/>
          </a:xfrm>
        </p:spPr>
        <p:txBody>
          <a:bodyPr/>
          <a:lstStyle/>
          <a:p>
            <a:pPr algn="ctr"/>
            <a:fld id="{F9BA2703-0EC3-457A-9946-013C4D6DA5E1}" type="slidenum">
              <a:rPr lang="ru-RU" sz="2000">
                <a:solidFill>
                  <a:srgbClr val="5B9BD5">
                    <a:lumMod val="20000"/>
                    <a:lumOff val="80000"/>
                  </a:srgbClr>
                </a:solidFill>
                <a:latin typeface="Bookman Old Style" panose="02050604050505020204" pitchFamily="18" charset="0"/>
              </a:rPr>
              <a:pPr algn="ctr"/>
              <a:t>30</a:t>
            </a:fld>
            <a:endParaRPr lang="ru-RU" sz="2000" dirty="0">
              <a:solidFill>
                <a:srgbClr val="5B9BD5">
                  <a:lumMod val="20000"/>
                  <a:lumOff val="80000"/>
                </a:srgb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8904" y="1268496"/>
            <a:ext cx="11638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2517856877"/>
              </p:ext>
            </p:extLst>
          </p:nvPr>
        </p:nvGraphicFramePr>
        <p:xfrm>
          <a:off x="650323" y="1145869"/>
          <a:ext cx="9509677" cy="4986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4" name="Скругленный прямоугольник 13"/>
          <p:cNvSpPr>
            <a:spLocks/>
          </p:cNvSpPr>
          <p:nvPr/>
        </p:nvSpPr>
        <p:spPr>
          <a:xfrm>
            <a:off x="1882419" y="5891950"/>
            <a:ext cx="9737738" cy="497361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8900000" scaled="1"/>
            <a:tileRect/>
          </a:gradFill>
          <a:ln w="28575">
            <a:solidFill>
              <a:schemeClr val="accent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u="sng" kern="0" dirty="0">
                <a:solidFill>
                  <a:srgbClr val="FF0000"/>
                </a:solidFill>
                <a:latin typeface="Georgia" panose="02040502050405020303" pitchFamily="18" charset="0"/>
                <a:cs typeface="Arial" pitchFamily="34" charset="0"/>
              </a:rPr>
              <a:t>Военная служба</a:t>
            </a:r>
          </a:p>
          <a:p>
            <a:pPr algn="ctr"/>
            <a:r>
              <a:rPr lang="ru-RU" sz="900" i="1" kern="0" dirty="0">
                <a:solidFill>
                  <a:srgbClr val="7030A0"/>
                </a:solidFill>
                <a:latin typeface="Georgia" panose="02040502050405020303" pitchFamily="18" charset="0"/>
                <a:cs typeface="Arial" pitchFamily="34" charset="0"/>
              </a:rPr>
              <a:t>начальник </a:t>
            </a:r>
            <a:r>
              <a:rPr lang="ru-RU" sz="900" kern="0" dirty="0">
                <a:solidFill>
                  <a:schemeClr val="tx1"/>
                </a:solidFill>
                <a:latin typeface="Georgia" panose="02040502050405020303" pitchFamily="18" charset="0"/>
                <a:cs typeface="Arial" pitchFamily="34" charset="0"/>
              </a:rPr>
              <a:t>8 Управления Генерального штаба Вооруженных Сил Российской Федерации</a:t>
            </a: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0" y="1970045"/>
            <a:ext cx="12119697" cy="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Стрелка вправо 16"/>
          <p:cNvSpPr/>
          <p:nvPr/>
        </p:nvSpPr>
        <p:spPr>
          <a:xfrm rot="5400000">
            <a:off x="1748154" y="3874022"/>
            <a:ext cx="3762798" cy="547246"/>
          </a:xfrm>
          <a:prstGeom prst="rightArrow">
            <a:avLst>
              <a:gd name="adj1" fmla="val 50000"/>
              <a:gd name="adj2" fmla="val 52602"/>
            </a:avLst>
          </a:prstGeom>
          <a:gradFill flip="none" rotWithShape="1">
            <a:gsLst>
              <a:gs pos="9000">
                <a:srgbClr val="EF4036"/>
              </a:gs>
              <a:gs pos="44000">
                <a:schemeClr val="accent1">
                  <a:lumMod val="97000"/>
                  <a:lumOff val="3000"/>
                </a:schemeClr>
              </a:gs>
              <a:gs pos="78000">
                <a:schemeClr val="bg1"/>
              </a:gs>
            </a:gsLst>
            <a:lin ang="8100000" scaled="1"/>
            <a:tileRect/>
          </a:gra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harsh" dir="t">
              <a:rot lat="0" lon="0" rev="3000000"/>
            </a:lightRig>
          </a:scene3d>
          <a:sp3d extrusionH="254000" contourW="19050">
            <a:bevelT w="82550" h="44450"/>
            <a:bevelB w="82550" h="44450" prst="angle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85353" fontAlgn="ctr">
              <a:lnSpc>
                <a:spcPct val="80000"/>
              </a:lnSpc>
            </a:pPr>
            <a:endParaRPr lang="ru-RU" sz="1600" b="1" kern="0"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Стрелка вправо 17"/>
          <p:cNvSpPr/>
          <p:nvPr/>
        </p:nvSpPr>
        <p:spPr>
          <a:xfrm rot="5400000">
            <a:off x="4536133" y="3437907"/>
            <a:ext cx="4635034" cy="547246"/>
          </a:xfrm>
          <a:prstGeom prst="rightArrow">
            <a:avLst>
              <a:gd name="adj1" fmla="val 50000"/>
              <a:gd name="adj2" fmla="val 52602"/>
            </a:avLst>
          </a:prstGeom>
          <a:gradFill flip="none" rotWithShape="1">
            <a:gsLst>
              <a:gs pos="9000">
                <a:srgbClr val="EF4036"/>
              </a:gs>
              <a:gs pos="44000">
                <a:schemeClr val="accent1">
                  <a:lumMod val="97000"/>
                  <a:lumOff val="3000"/>
                </a:schemeClr>
              </a:gs>
              <a:gs pos="78000">
                <a:schemeClr val="bg1"/>
              </a:gs>
            </a:gsLst>
            <a:lin ang="8100000" scaled="1"/>
            <a:tileRect/>
          </a:gra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harsh" dir="t">
              <a:rot lat="0" lon="0" rev="3000000"/>
            </a:lightRig>
          </a:scene3d>
          <a:sp3d extrusionH="254000" contourW="19050">
            <a:bevelT w="82550" h="44450"/>
            <a:bevelB w="82550" h="44450" prst="angle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85353" fontAlgn="ctr">
              <a:lnSpc>
                <a:spcPct val="80000"/>
              </a:lnSpc>
            </a:pPr>
            <a:endParaRPr lang="ru-RU" sz="1600" b="1" kern="0"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Стрелка вправо 18"/>
          <p:cNvSpPr/>
          <p:nvPr/>
        </p:nvSpPr>
        <p:spPr>
          <a:xfrm rot="5400000">
            <a:off x="7915580" y="3452280"/>
            <a:ext cx="4606288" cy="547246"/>
          </a:xfrm>
          <a:prstGeom prst="rightArrow">
            <a:avLst>
              <a:gd name="adj1" fmla="val 50000"/>
              <a:gd name="adj2" fmla="val 52602"/>
            </a:avLst>
          </a:prstGeom>
          <a:gradFill flip="none" rotWithShape="1">
            <a:gsLst>
              <a:gs pos="9000">
                <a:srgbClr val="EF4036"/>
              </a:gs>
              <a:gs pos="44000">
                <a:schemeClr val="accent1">
                  <a:lumMod val="97000"/>
                  <a:lumOff val="3000"/>
                </a:schemeClr>
              </a:gs>
              <a:gs pos="78000">
                <a:schemeClr val="bg1"/>
              </a:gs>
            </a:gsLst>
            <a:lin ang="8100000" scaled="1"/>
            <a:tileRect/>
          </a:gra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harsh" dir="t">
              <a:rot lat="0" lon="0" rev="3000000"/>
            </a:lightRig>
          </a:scene3d>
          <a:sp3d extrusionH="254000" contourW="19050">
            <a:bevelT w="82550" h="44450"/>
            <a:bevelB w="82550" h="44450" prst="angle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85353" fontAlgn="ctr">
              <a:lnSpc>
                <a:spcPct val="80000"/>
              </a:lnSpc>
            </a:pPr>
            <a:endParaRPr lang="ru-RU" sz="1600" b="1" kern="0"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Стрелка вправо 19"/>
          <p:cNvSpPr/>
          <p:nvPr/>
        </p:nvSpPr>
        <p:spPr>
          <a:xfrm rot="10800000">
            <a:off x="5052183" y="5029023"/>
            <a:ext cx="369679" cy="277751"/>
          </a:xfrm>
          <a:prstGeom prst="rightArrow">
            <a:avLst>
              <a:gd name="adj1" fmla="val 50000"/>
              <a:gd name="adj2" fmla="val 52602"/>
            </a:avLst>
          </a:prstGeom>
          <a:gradFill>
            <a:gsLst>
              <a:gs pos="9000">
                <a:srgbClr val="EF4036"/>
              </a:gs>
              <a:gs pos="44000">
                <a:schemeClr val="accent1">
                  <a:lumMod val="97000"/>
                  <a:lumOff val="3000"/>
                </a:schemeClr>
              </a:gs>
              <a:gs pos="78000">
                <a:schemeClr val="bg1"/>
              </a:gs>
            </a:gsLst>
            <a:lin ang="16200000" scaled="0"/>
          </a:gra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harsh" dir="t">
              <a:rot lat="0" lon="0" rev="3000000"/>
            </a:lightRig>
          </a:scene3d>
          <a:sp3d extrusionH="254000" contourW="19050">
            <a:bevelT w="82550" h="44450"/>
            <a:bevelB w="82550" h="44450" prst="angle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85353" fontAlgn="ctr">
              <a:lnSpc>
                <a:spcPct val="80000"/>
              </a:lnSpc>
            </a:pPr>
            <a:endParaRPr lang="ru-RU" sz="1600" b="1" kern="0"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0" y="1442559"/>
            <a:ext cx="12120523" cy="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0" y="2748449"/>
            <a:ext cx="12123094" cy="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0" y="2308234"/>
            <a:ext cx="12121554" cy="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0" y="1731495"/>
            <a:ext cx="12123721" cy="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0" y="3198049"/>
            <a:ext cx="12123094" cy="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0" y="3926042"/>
            <a:ext cx="12123721" cy="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0" y="4881472"/>
            <a:ext cx="12121609" cy="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0" y="5216217"/>
            <a:ext cx="12117047" cy="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Скругленный прямоугольник 29"/>
          <p:cNvSpPr>
            <a:spLocks/>
          </p:cNvSpPr>
          <p:nvPr/>
        </p:nvSpPr>
        <p:spPr>
          <a:xfrm>
            <a:off x="1476603" y="1000947"/>
            <a:ext cx="3477747" cy="38255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</a:schemeClr>
              </a:gs>
              <a:gs pos="50000">
                <a:schemeClr val="accent2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8900000" scaled="1"/>
            <a:tileRect/>
          </a:gradFill>
          <a:ln w="28575">
            <a:solidFill>
              <a:schemeClr val="accent2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914400">
              <a:lnSpc>
                <a:spcPct val="80000"/>
              </a:lnSpc>
            </a:pPr>
            <a:r>
              <a:rPr lang="ru-RU" sz="900" kern="0" dirty="0">
                <a:solidFill>
                  <a:srgbClr val="FF0000"/>
                </a:solidFill>
                <a:latin typeface="Georgia" panose="02040502050405020303" pitchFamily="18" charset="0"/>
                <a:cs typeface="Arial" pitchFamily="34" charset="0"/>
              </a:rPr>
              <a:t>СРЕДНЯЯ ВОЕННО-СПЕЦИАЛЬНАЯ ПОДГОТОВКА</a:t>
            </a:r>
          </a:p>
          <a:p>
            <a:pPr algn="ctr" defTabSz="914400">
              <a:lnSpc>
                <a:spcPct val="80000"/>
              </a:lnSpc>
            </a:pPr>
            <a:r>
              <a:rPr lang="ru-RU" sz="900" kern="0" dirty="0">
                <a:solidFill>
                  <a:schemeClr val="tx1"/>
                </a:solidFill>
                <a:latin typeface="Georgia" panose="02040502050405020303" pitchFamily="18" charset="0"/>
                <a:cs typeface="Arial" pitchFamily="34" charset="0"/>
              </a:rPr>
              <a:t>(КВВУ, вузы МО РФ по родственным специальностям СЗГТ)</a:t>
            </a:r>
          </a:p>
        </p:txBody>
      </p:sp>
      <p:sp>
        <p:nvSpPr>
          <p:cNvPr id="31" name="Скругленный прямоугольник 30"/>
          <p:cNvSpPr>
            <a:spLocks/>
          </p:cNvSpPr>
          <p:nvPr/>
        </p:nvSpPr>
        <p:spPr>
          <a:xfrm>
            <a:off x="1460572" y="1451079"/>
            <a:ext cx="3493778" cy="488715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8900000" scaled="1"/>
            <a:tileRect/>
          </a:gradFill>
          <a:ln w="28575">
            <a:solidFill>
              <a:schemeClr val="accent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lnSpc>
                <a:spcPct val="80000"/>
              </a:lnSpc>
            </a:pPr>
            <a:r>
              <a:rPr lang="ru-RU" sz="900" u="sng" kern="0" dirty="0">
                <a:solidFill>
                  <a:srgbClr val="FF0000"/>
                </a:solidFill>
                <a:effectLst/>
                <a:latin typeface="Georgia" panose="02040502050405020303" pitchFamily="18" charset="0"/>
                <a:cs typeface="Arial" pitchFamily="34" charset="0"/>
              </a:rPr>
              <a:t>Военная служба </a:t>
            </a:r>
            <a:r>
              <a:rPr lang="ru-RU" sz="900" u="sng" kern="0" dirty="0">
                <a:solidFill>
                  <a:srgbClr val="FF0000"/>
                </a:solidFill>
                <a:latin typeface="Georgia" panose="02040502050405020303" pitchFamily="18" charset="0"/>
                <a:cs typeface="Arial" pitchFamily="34" charset="0"/>
              </a:rPr>
              <a:t>(высшее образование заочно)</a:t>
            </a:r>
            <a:endParaRPr lang="ru-RU" sz="900" u="sng" kern="0" dirty="0">
              <a:solidFill>
                <a:srgbClr val="FF0000"/>
              </a:solidFill>
              <a:effectLst/>
              <a:latin typeface="Georgia" panose="02040502050405020303" pitchFamily="18" charset="0"/>
              <a:cs typeface="Arial" pitchFamily="34" charset="0"/>
            </a:endParaRPr>
          </a:p>
          <a:p>
            <a:pPr algn="ctr" defTabSz="914400">
              <a:lnSpc>
                <a:spcPct val="80000"/>
              </a:lnSpc>
            </a:pPr>
            <a:r>
              <a:rPr lang="ru-RU" sz="900" i="1" kern="0" dirty="0">
                <a:solidFill>
                  <a:srgbClr val="7030A0"/>
                </a:solidFill>
                <a:latin typeface="Georgia" panose="02040502050405020303" pitchFamily="18" charset="0"/>
                <a:cs typeface="Arial" pitchFamily="34" charset="0"/>
              </a:rPr>
              <a:t>техник, начальник поста СПС, начальник аппаратной</a:t>
            </a:r>
          </a:p>
          <a:p>
            <a:pPr algn="ctr" defTabSz="914400">
              <a:lnSpc>
                <a:spcPct val="80000"/>
              </a:lnSpc>
            </a:pPr>
            <a:r>
              <a:rPr lang="ru-RU" sz="900" kern="0" dirty="0">
                <a:solidFill>
                  <a:schemeClr val="tx1"/>
                </a:solidFill>
                <a:latin typeface="Georgia" panose="02040502050405020303" pitchFamily="18" charset="0"/>
                <a:cs typeface="Arial" pitchFamily="34" charset="0"/>
              </a:rPr>
              <a:t>воинской части, соединения, организации, ОВУ</a:t>
            </a:r>
            <a:endParaRPr lang="ru-RU" sz="900" kern="0" dirty="0">
              <a:solidFill>
                <a:schemeClr val="tx1"/>
              </a:solidFill>
              <a:effectLst/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32" name="Скругленный прямоугольник 31"/>
          <p:cNvSpPr>
            <a:spLocks/>
          </p:cNvSpPr>
          <p:nvPr/>
        </p:nvSpPr>
        <p:spPr>
          <a:xfrm>
            <a:off x="5059845" y="1655484"/>
            <a:ext cx="6893082" cy="32579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8900000" scaled="1"/>
            <a:tileRect/>
          </a:gradFill>
          <a:ln w="28575">
            <a:solidFill>
              <a:schemeClr val="accent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900" u="sng" kern="0" dirty="0">
                <a:solidFill>
                  <a:srgbClr val="FF0000"/>
                </a:solidFill>
                <a:latin typeface="Georgia" panose="02040502050405020303" pitchFamily="18" charset="0"/>
                <a:cs typeface="Arial" pitchFamily="34" charset="0"/>
              </a:rPr>
              <a:t>Военная служба</a:t>
            </a:r>
          </a:p>
          <a:p>
            <a:pPr algn="ctr">
              <a:lnSpc>
                <a:spcPct val="80000"/>
              </a:lnSpc>
            </a:pPr>
            <a:r>
              <a:rPr lang="ru-RU" sz="900" i="1" kern="0" dirty="0">
                <a:solidFill>
                  <a:srgbClr val="7030A0"/>
                </a:solidFill>
                <a:latin typeface="Georgia" panose="02040502050405020303" pitchFamily="18" charset="0"/>
                <a:cs typeface="Arial" pitchFamily="34" charset="0"/>
              </a:rPr>
              <a:t>офицер, ст. офицер</a:t>
            </a:r>
          </a:p>
          <a:p>
            <a:pPr algn="ctr">
              <a:lnSpc>
                <a:spcPct val="80000"/>
              </a:lnSpc>
            </a:pPr>
            <a:r>
              <a:rPr lang="ru-RU" sz="900" kern="0" dirty="0">
                <a:solidFill>
                  <a:schemeClr val="tx1"/>
                </a:solidFill>
                <a:latin typeface="Georgia" panose="02040502050405020303" pitchFamily="18" charset="0"/>
                <a:cs typeface="Arial" pitchFamily="34" charset="0"/>
              </a:rPr>
              <a:t>полк, бригада, дивизия, вуз, НИИ, АК, ВМБ, центр 88 ГЦ</a:t>
            </a:r>
          </a:p>
        </p:txBody>
      </p:sp>
      <p:sp>
        <p:nvSpPr>
          <p:cNvPr id="33" name="Скругленный прямоугольник 32"/>
          <p:cNvSpPr>
            <a:spLocks/>
          </p:cNvSpPr>
          <p:nvPr/>
        </p:nvSpPr>
        <p:spPr>
          <a:xfrm>
            <a:off x="8635730" y="2019271"/>
            <a:ext cx="3292070" cy="324152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75000"/>
                </a:schemeClr>
              </a:gs>
              <a:gs pos="50000">
                <a:schemeClr val="accent4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8900000" scaled="1"/>
            <a:tileRect/>
          </a:gradFill>
          <a:ln w="28575">
            <a:solidFill>
              <a:schemeClr val="accent4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800" kern="0" dirty="0">
                <a:solidFill>
                  <a:srgbClr val="FF0000"/>
                </a:solidFill>
                <a:latin typeface="Georgia" panose="02040502050405020303" pitchFamily="18" charset="0"/>
                <a:cs typeface="Arial" pitchFamily="34" charset="0"/>
              </a:rPr>
              <a:t>ПОДГОТОВКА НАУЧНО-ПЕДАГОГИЧЕСКИХ</a:t>
            </a:r>
            <a:br>
              <a:rPr lang="ru-RU" sz="800" kern="0" dirty="0">
                <a:solidFill>
                  <a:srgbClr val="FF0000"/>
                </a:solidFill>
                <a:latin typeface="Georgia" panose="02040502050405020303" pitchFamily="18" charset="0"/>
                <a:cs typeface="Arial" pitchFamily="34" charset="0"/>
              </a:rPr>
            </a:br>
            <a:r>
              <a:rPr lang="ru-RU" sz="800" kern="0" dirty="0">
                <a:solidFill>
                  <a:srgbClr val="FF0000"/>
                </a:solidFill>
                <a:latin typeface="Georgia" panose="02040502050405020303" pitchFamily="18" charset="0"/>
                <a:cs typeface="Arial" pitchFamily="34" charset="0"/>
              </a:rPr>
              <a:t>(НАУЧНЫХ) КАДРОВ</a:t>
            </a:r>
          </a:p>
          <a:p>
            <a:pPr algn="ctr">
              <a:lnSpc>
                <a:spcPct val="80000"/>
              </a:lnSpc>
            </a:pPr>
            <a:r>
              <a:rPr lang="ru-RU" sz="800" i="1" kern="0" dirty="0">
                <a:solidFill>
                  <a:schemeClr val="tx1"/>
                </a:solidFill>
                <a:latin typeface="Georgia" panose="02040502050405020303" pitchFamily="18" charset="0"/>
                <a:cs typeface="Arial" pitchFamily="34" charset="0"/>
              </a:rPr>
              <a:t>(Адъюнктура или соискательство)</a:t>
            </a:r>
          </a:p>
        </p:txBody>
      </p:sp>
      <p:sp>
        <p:nvSpPr>
          <p:cNvPr id="34" name="Скругленный прямоугольник 33"/>
          <p:cNvSpPr>
            <a:spLocks/>
          </p:cNvSpPr>
          <p:nvPr/>
        </p:nvSpPr>
        <p:spPr>
          <a:xfrm>
            <a:off x="8632097" y="2375540"/>
            <a:ext cx="3292071" cy="223902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accent6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8900000" scaled="1"/>
            <a:tileRect/>
          </a:gradFill>
          <a:ln w="28575">
            <a:solidFill>
              <a:schemeClr val="accent6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800" u="sng" kern="0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  <a:cs typeface="Arial" pitchFamily="34" charset="0"/>
              </a:rPr>
              <a:t>Научная и образовательная деятельность</a:t>
            </a:r>
          </a:p>
          <a:p>
            <a:pPr algn="ctr">
              <a:lnSpc>
                <a:spcPct val="80000"/>
              </a:lnSpc>
            </a:pPr>
            <a:r>
              <a:rPr lang="ru-RU" sz="800" kern="0" dirty="0">
                <a:solidFill>
                  <a:schemeClr val="tx1"/>
                </a:solidFill>
                <a:latin typeface="Georgia" panose="02040502050405020303" pitchFamily="18" charset="0"/>
                <a:cs typeface="Arial" pitchFamily="34" charset="0"/>
              </a:rPr>
              <a:t>КВВУ (вузы МО РФ) НИЦ, НТК, 8 УГШ ВС РФ</a:t>
            </a:r>
          </a:p>
        </p:txBody>
      </p:sp>
      <p:sp>
        <p:nvSpPr>
          <p:cNvPr id="35" name="Скругленный прямоугольник 34"/>
          <p:cNvSpPr>
            <a:spLocks/>
          </p:cNvSpPr>
          <p:nvPr/>
        </p:nvSpPr>
        <p:spPr>
          <a:xfrm>
            <a:off x="8624530" y="2646728"/>
            <a:ext cx="3292070" cy="36403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8900000" scaled="1"/>
            <a:tileRect/>
          </a:gradFill>
          <a:ln w="28575">
            <a:solidFill>
              <a:schemeClr val="accent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800" u="sng" kern="0" dirty="0">
                <a:solidFill>
                  <a:srgbClr val="FF0000"/>
                </a:solidFill>
                <a:latin typeface="Georgia" panose="02040502050405020303" pitchFamily="18" charset="0"/>
                <a:cs typeface="Arial" pitchFamily="34" charset="0"/>
              </a:rPr>
              <a:t>Военная служба </a:t>
            </a:r>
          </a:p>
          <a:p>
            <a:pPr algn="ctr">
              <a:lnSpc>
                <a:spcPct val="80000"/>
              </a:lnSpc>
            </a:pPr>
            <a:r>
              <a:rPr lang="ru-RU" sz="800" i="1" kern="0" dirty="0">
                <a:solidFill>
                  <a:srgbClr val="7030A0"/>
                </a:solidFill>
                <a:latin typeface="Georgia" panose="02040502050405020303" pitchFamily="18" charset="0"/>
                <a:cs typeface="Arial" pitchFamily="34" charset="0"/>
              </a:rPr>
              <a:t>офицер, начальник отделения, начальник службы ЗГТ</a:t>
            </a:r>
          </a:p>
          <a:p>
            <a:pPr algn="ctr">
              <a:lnSpc>
                <a:spcPct val="80000"/>
              </a:lnSpc>
            </a:pPr>
            <a:r>
              <a:rPr lang="ru-RU" sz="800" kern="0" dirty="0">
                <a:solidFill>
                  <a:schemeClr val="tx1"/>
                </a:solidFill>
                <a:latin typeface="Georgia" panose="02040502050405020303" pitchFamily="18" charset="0"/>
                <a:cs typeface="Arial" pitchFamily="34" charset="0"/>
              </a:rPr>
              <a:t>дивизия, армия, флотилия, РСО 88 ГЦ</a:t>
            </a:r>
          </a:p>
        </p:txBody>
      </p:sp>
      <p:sp>
        <p:nvSpPr>
          <p:cNvPr id="36" name="Скругленный прямоугольник 35"/>
          <p:cNvSpPr>
            <a:spLocks/>
          </p:cNvSpPr>
          <p:nvPr/>
        </p:nvSpPr>
        <p:spPr>
          <a:xfrm>
            <a:off x="8624530" y="3128669"/>
            <a:ext cx="3276936" cy="332635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</a:schemeClr>
              </a:gs>
              <a:gs pos="50000">
                <a:schemeClr val="accent2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8900000" scaled="1"/>
            <a:tileRect/>
          </a:gradFill>
          <a:ln w="28575">
            <a:solidFill>
              <a:schemeClr val="accent2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800" kern="0" dirty="0">
                <a:solidFill>
                  <a:srgbClr val="FF0000"/>
                </a:solidFill>
                <a:latin typeface="Georgia" panose="02040502050405020303" pitchFamily="18" charset="0"/>
                <a:cs typeface="Arial" pitchFamily="34" charset="0"/>
              </a:rPr>
              <a:t>ВЫСШАЯ ВОЕННО ОПЕРАТИВНО-</a:t>
            </a:r>
            <a:br>
              <a:rPr lang="ru-RU" sz="800" kern="0" dirty="0">
                <a:solidFill>
                  <a:srgbClr val="FF0000"/>
                </a:solidFill>
                <a:latin typeface="Georgia" panose="02040502050405020303" pitchFamily="18" charset="0"/>
                <a:cs typeface="Arial" pitchFamily="34" charset="0"/>
              </a:rPr>
            </a:br>
            <a:r>
              <a:rPr lang="ru-RU" sz="800" kern="0" dirty="0">
                <a:solidFill>
                  <a:srgbClr val="FF0000"/>
                </a:solidFill>
                <a:latin typeface="Georgia" panose="02040502050405020303" pitchFamily="18" charset="0"/>
                <a:cs typeface="Arial" pitchFamily="34" charset="0"/>
              </a:rPr>
              <a:t>ТАКТИЧЕСКАЯ ПОДГОТОВКА</a:t>
            </a:r>
          </a:p>
          <a:p>
            <a:pPr algn="ctr">
              <a:lnSpc>
                <a:spcPct val="80000"/>
              </a:lnSpc>
            </a:pPr>
            <a:r>
              <a:rPr lang="ru-RU" sz="800" i="1" kern="0" dirty="0">
                <a:solidFill>
                  <a:schemeClr val="tx1"/>
                </a:solidFill>
                <a:latin typeface="Georgia" panose="02040502050405020303" pitchFamily="18" charset="0"/>
                <a:cs typeface="Arial" pitchFamily="34" charset="0"/>
              </a:rPr>
              <a:t>(Магистратура)</a:t>
            </a:r>
          </a:p>
        </p:txBody>
      </p:sp>
      <p:sp>
        <p:nvSpPr>
          <p:cNvPr id="37" name="Скругленный прямоугольник 36"/>
          <p:cNvSpPr>
            <a:spLocks/>
          </p:cNvSpPr>
          <p:nvPr/>
        </p:nvSpPr>
        <p:spPr>
          <a:xfrm>
            <a:off x="8632097" y="3544306"/>
            <a:ext cx="3276936" cy="305779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accent6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8900000" scaled="1"/>
            <a:tileRect/>
          </a:gradFill>
          <a:ln w="28575">
            <a:solidFill>
              <a:schemeClr val="accent6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u="sng" kern="0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  <a:cs typeface="Arial" pitchFamily="34" charset="0"/>
              </a:rPr>
              <a:t>Научная и образовательная деятельность</a:t>
            </a:r>
          </a:p>
          <a:p>
            <a:pPr algn="ctr"/>
            <a:r>
              <a:rPr lang="ru-RU" sz="800" kern="0" dirty="0">
                <a:solidFill>
                  <a:schemeClr val="tx1"/>
                </a:solidFill>
                <a:latin typeface="Georgia" panose="02040502050405020303" pitchFamily="18" charset="0"/>
                <a:cs typeface="Arial" pitchFamily="34" charset="0"/>
              </a:rPr>
              <a:t>КВВУ (вузы МО РФ) НИЦ, НТК</a:t>
            </a:r>
          </a:p>
        </p:txBody>
      </p:sp>
      <p:sp>
        <p:nvSpPr>
          <p:cNvPr id="38" name="Скругленный прямоугольник 37"/>
          <p:cNvSpPr>
            <a:spLocks/>
          </p:cNvSpPr>
          <p:nvPr/>
        </p:nvSpPr>
        <p:spPr>
          <a:xfrm>
            <a:off x="5474511" y="3561592"/>
            <a:ext cx="2964400" cy="335331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75000"/>
                </a:schemeClr>
              </a:gs>
              <a:gs pos="50000">
                <a:schemeClr val="accent4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8900000" scaled="1"/>
            <a:tileRect/>
          </a:gradFill>
          <a:ln w="28575">
            <a:solidFill>
              <a:schemeClr val="accent4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800" kern="0" dirty="0">
                <a:solidFill>
                  <a:srgbClr val="FF0000"/>
                </a:solidFill>
                <a:latin typeface="Georgia" panose="02040502050405020303" pitchFamily="18" charset="0"/>
                <a:cs typeface="Arial" pitchFamily="34" charset="0"/>
              </a:rPr>
              <a:t>ПОДГОТОВКА НАУЧНО-ПЕДАГОГИЧЕСКИХ (НАУЧНЫХ) КАДРОВ</a:t>
            </a:r>
          </a:p>
          <a:p>
            <a:pPr algn="ctr">
              <a:lnSpc>
                <a:spcPct val="80000"/>
              </a:lnSpc>
            </a:pPr>
            <a:r>
              <a:rPr lang="ru-RU" sz="800" i="1" kern="0" dirty="0">
                <a:solidFill>
                  <a:schemeClr val="tx1"/>
                </a:solidFill>
                <a:latin typeface="Georgia" panose="02040502050405020303" pitchFamily="18" charset="0"/>
                <a:cs typeface="Arial" pitchFamily="34" charset="0"/>
              </a:rPr>
              <a:t>(Адъюнктура или соискательство)</a:t>
            </a:r>
          </a:p>
        </p:txBody>
      </p:sp>
      <p:sp>
        <p:nvSpPr>
          <p:cNvPr id="39" name="Скругленный прямоугольник 38"/>
          <p:cNvSpPr>
            <a:spLocks/>
          </p:cNvSpPr>
          <p:nvPr/>
        </p:nvSpPr>
        <p:spPr>
          <a:xfrm>
            <a:off x="5474511" y="3943664"/>
            <a:ext cx="2964400" cy="288403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accent6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8900000" scaled="1"/>
            <a:tileRect/>
          </a:gradFill>
          <a:ln w="28575">
            <a:solidFill>
              <a:schemeClr val="accent6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900" u="sng" kern="0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  <a:cs typeface="Arial" pitchFamily="34" charset="0"/>
              </a:rPr>
              <a:t>Научная и образовательная деятельность</a:t>
            </a:r>
          </a:p>
          <a:p>
            <a:pPr algn="ctr">
              <a:lnSpc>
                <a:spcPct val="80000"/>
              </a:lnSpc>
            </a:pPr>
            <a:r>
              <a:rPr lang="ru-RU" sz="900" kern="0" dirty="0">
                <a:solidFill>
                  <a:schemeClr val="tx1"/>
                </a:solidFill>
                <a:latin typeface="Georgia" panose="02040502050405020303" pitchFamily="18" charset="0"/>
                <a:cs typeface="Arial" pitchFamily="34" charset="0"/>
              </a:rPr>
              <a:t>КВВУ (вузы МО РФ) НИЦ, НТК</a:t>
            </a:r>
          </a:p>
        </p:txBody>
      </p:sp>
      <p:sp>
        <p:nvSpPr>
          <p:cNvPr id="40" name="Скругленный прямоугольник 39"/>
          <p:cNvSpPr>
            <a:spLocks/>
          </p:cNvSpPr>
          <p:nvPr/>
        </p:nvSpPr>
        <p:spPr>
          <a:xfrm>
            <a:off x="5476820" y="3135190"/>
            <a:ext cx="2964399" cy="379661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8900000" scaled="1"/>
            <a:tileRect/>
          </a:gradFill>
          <a:ln w="28575">
            <a:solidFill>
              <a:schemeClr val="accent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800" u="sng" kern="0" dirty="0">
                <a:solidFill>
                  <a:srgbClr val="FF0000"/>
                </a:solidFill>
                <a:latin typeface="Georgia" panose="02040502050405020303" pitchFamily="18" charset="0"/>
                <a:cs typeface="Arial" pitchFamily="34" charset="0"/>
              </a:rPr>
              <a:t>Военная служба </a:t>
            </a:r>
          </a:p>
          <a:p>
            <a:pPr algn="ctr">
              <a:lnSpc>
                <a:spcPct val="80000"/>
              </a:lnSpc>
            </a:pPr>
            <a:r>
              <a:rPr lang="ru-RU" sz="800" i="1" kern="0" dirty="0">
                <a:solidFill>
                  <a:srgbClr val="7030A0"/>
                </a:solidFill>
                <a:latin typeface="Georgia" panose="02040502050405020303" pitchFamily="18" charset="0"/>
                <a:cs typeface="Arial" pitchFamily="34" charset="0"/>
              </a:rPr>
              <a:t>начальник службы ЗГТ</a:t>
            </a:r>
          </a:p>
          <a:p>
            <a:pPr algn="ctr">
              <a:lnSpc>
                <a:spcPct val="80000"/>
              </a:lnSpc>
            </a:pPr>
            <a:r>
              <a:rPr lang="ru-RU" sz="800" kern="0" dirty="0">
                <a:solidFill>
                  <a:schemeClr val="tx1"/>
                </a:solidFill>
                <a:latin typeface="Georgia" panose="02040502050405020303" pitchFamily="18" charset="0"/>
                <a:cs typeface="Arial" pitchFamily="34" charset="0"/>
              </a:rPr>
              <a:t>дивизия, армия, флотилия, РСО 88 ГЦ</a:t>
            </a:r>
          </a:p>
        </p:txBody>
      </p:sp>
      <p:sp>
        <p:nvSpPr>
          <p:cNvPr id="41" name="Скругленный прямоугольник 40"/>
          <p:cNvSpPr>
            <a:spLocks/>
          </p:cNvSpPr>
          <p:nvPr/>
        </p:nvSpPr>
        <p:spPr>
          <a:xfrm>
            <a:off x="5476820" y="4302210"/>
            <a:ext cx="6424646" cy="286587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75000"/>
                </a:schemeClr>
              </a:gs>
              <a:gs pos="50000">
                <a:schemeClr val="accent4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8900000" scaled="1"/>
            <a:tileRect/>
          </a:gradFill>
          <a:ln w="28575">
            <a:solidFill>
              <a:schemeClr val="accent4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900" kern="0" dirty="0">
                <a:solidFill>
                  <a:srgbClr val="FF0000"/>
                </a:solidFill>
                <a:latin typeface="Georgia" panose="02040502050405020303" pitchFamily="18" charset="0"/>
                <a:cs typeface="Arial" pitchFamily="34" charset="0"/>
              </a:rPr>
              <a:t>ПОДГОТОВКА НАУЧНЫХ КАДРОВ</a:t>
            </a:r>
          </a:p>
          <a:p>
            <a:pPr algn="ctr">
              <a:lnSpc>
                <a:spcPct val="80000"/>
              </a:lnSpc>
            </a:pPr>
            <a:r>
              <a:rPr lang="ru-RU" sz="900" i="1" kern="0" dirty="0">
                <a:solidFill>
                  <a:schemeClr val="tx1"/>
                </a:solidFill>
                <a:latin typeface="Georgia" panose="02040502050405020303" pitchFamily="18" charset="0"/>
                <a:cs typeface="Arial" pitchFamily="34" charset="0"/>
              </a:rPr>
              <a:t>(Докторантура)</a:t>
            </a:r>
          </a:p>
        </p:txBody>
      </p:sp>
      <p:sp>
        <p:nvSpPr>
          <p:cNvPr id="42" name="Скругленный прямоугольник 41"/>
          <p:cNvSpPr>
            <a:spLocks/>
          </p:cNvSpPr>
          <p:nvPr/>
        </p:nvSpPr>
        <p:spPr>
          <a:xfrm>
            <a:off x="5469178" y="4675441"/>
            <a:ext cx="6437407" cy="292027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accent6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8900000" scaled="1"/>
            <a:tileRect/>
          </a:gradFill>
          <a:ln w="28575">
            <a:solidFill>
              <a:schemeClr val="accent6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900" u="sng" kern="0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  <a:cs typeface="Arial" pitchFamily="34" charset="0"/>
              </a:rPr>
              <a:t>Руководство научной и образовательной деятельностью</a:t>
            </a:r>
          </a:p>
          <a:p>
            <a:pPr algn="ctr">
              <a:lnSpc>
                <a:spcPct val="80000"/>
              </a:lnSpc>
            </a:pPr>
            <a:r>
              <a:rPr lang="ru-RU" sz="900" kern="0" dirty="0">
                <a:solidFill>
                  <a:schemeClr val="tx1"/>
                </a:solidFill>
                <a:latin typeface="Georgia" panose="02040502050405020303" pitchFamily="18" charset="0"/>
                <a:cs typeface="Arial" pitchFamily="34" charset="0"/>
              </a:rPr>
              <a:t>КВВУ (вузы МО РФ), НИЦ, НТК, 8 УГШ ВС РФ</a:t>
            </a:r>
          </a:p>
        </p:txBody>
      </p:sp>
      <p:sp>
        <p:nvSpPr>
          <p:cNvPr id="43" name="Скругленный прямоугольник 42"/>
          <p:cNvSpPr>
            <a:spLocks/>
          </p:cNvSpPr>
          <p:nvPr/>
        </p:nvSpPr>
        <p:spPr>
          <a:xfrm>
            <a:off x="5455198" y="5036360"/>
            <a:ext cx="6432288" cy="278378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</a:schemeClr>
              </a:gs>
              <a:gs pos="50000">
                <a:schemeClr val="accent2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8900000" scaled="1"/>
            <a:tileRect/>
          </a:gradFill>
          <a:ln w="28575">
            <a:solidFill>
              <a:schemeClr val="accent2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900" kern="0" dirty="0">
                <a:solidFill>
                  <a:srgbClr val="FF0000"/>
                </a:solidFill>
                <a:latin typeface="Georgia" panose="02040502050405020303" pitchFamily="18" charset="0"/>
                <a:cs typeface="Arial" pitchFamily="34" charset="0"/>
              </a:rPr>
              <a:t>ВЫСШАЯ ОПЕРАТИВНО-СТРАТЕГИЧЕСКАЯ ПОДГОТОВКА</a:t>
            </a:r>
          </a:p>
          <a:p>
            <a:pPr algn="ctr">
              <a:lnSpc>
                <a:spcPct val="80000"/>
              </a:lnSpc>
            </a:pPr>
            <a:r>
              <a:rPr lang="ru-RU" sz="900" i="1" kern="0" dirty="0">
                <a:solidFill>
                  <a:schemeClr val="tx1"/>
                </a:solidFill>
                <a:latin typeface="Georgia" panose="02040502050405020303" pitchFamily="18" charset="0"/>
                <a:cs typeface="Arial" pitchFamily="34" charset="0"/>
              </a:rPr>
              <a:t>(ВА ГШ)</a:t>
            </a:r>
          </a:p>
        </p:txBody>
      </p:sp>
      <p:sp>
        <p:nvSpPr>
          <p:cNvPr id="44" name="Скругленный прямоугольник 43"/>
          <p:cNvSpPr>
            <a:spLocks/>
          </p:cNvSpPr>
          <p:nvPr/>
        </p:nvSpPr>
        <p:spPr>
          <a:xfrm>
            <a:off x="5476820" y="5368375"/>
            <a:ext cx="6432289" cy="277819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accent6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8900000" scaled="1"/>
            <a:tileRect/>
          </a:gradFill>
          <a:ln w="28575">
            <a:solidFill>
              <a:schemeClr val="accent6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900" u="sng" kern="0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  <a:cs typeface="Arial" pitchFamily="34" charset="0"/>
              </a:rPr>
              <a:t>Руководство научной и образовательной деятельностью</a:t>
            </a:r>
          </a:p>
          <a:p>
            <a:pPr algn="ctr">
              <a:lnSpc>
                <a:spcPct val="80000"/>
              </a:lnSpc>
            </a:pPr>
            <a:r>
              <a:rPr lang="ru-RU" sz="900" kern="0" dirty="0">
                <a:solidFill>
                  <a:schemeClr val="tx1"/>
                </a:solidFill>
                <a:latin typeface="Georgia" panose="02040502050405020303" pitchFamily="18" charset="0"/>
                <a:cs typeface="Arial" pitchFamily="34" charset="0"/>
              </a:rPr>
              <a:t>Начальник КВВУ</a:t>
            </a:r>
          </a:p>
        </p:txBody>
      </p:sp>
      <p:sp>
        <p:nvSpPr>
          <p:cNvPr id="45" name="Скругленный прямоугольник 44"/>
          <p:cNvSpPr>
            <a:spLocks/>
          </p:cNvSpPr>
          <p:nvPr/>
        </p:nvSpPr>
        <p:spPr>
          <a:xfrm>
            <a:off x="1475118" y="2664006"/>
            <a:ext cx="6966353" cy="361116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</a:schemeClr>
              </a:gs>
              <a:gs pos="50000">
                <a:schemeClr val="accent2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8900000" scaled="1"/>
            <a:tileRect/>
          </a:gradFill>
          <a:ln w="28575">
            <a:solidFill>
              <a:schemeClr val="accent2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kern="0" dirty="0">
                <a:solidFill>
                  <a:srgbClr val="FF0000"/>
                </a:solidFill>
                <a:latin typeface="Georgia" panose="02040502050405020303" pitchFamily="18" charset="0"/>
                <a:cs typeface="Arial" pitchFamily="34" charset="0"/>
              </a:rPr>
              <a:t>ВЫСШАЯ ВОЕННАЯ ОПЕРАТИВНО-ТАКТИЧЕСКАЯ ПОДГОТОВКА</a:t>
            </a:r>
          </a:p>
          <a:p>
            <a:pPr algn="ctr"/>
            <a:r>
              <a:rPr lang="ru-RU" sz="900" i="1" kern="0" dirty="0">
                <a:solidFill>
                  <a:schemeClr val="tx1"/>
                </a:solidFill>
                <a:latin typeface="Georgia" panose="02040502050405020303" pitchFamily="18" charset="0"/>
                <a:cs typeface="Arial" pitchFamily="34" charset="0"/>
              </a:rPr>
              <a:t>(Магистратура)</a:t>
            </a:r>
          </a:p>
        </p:txBody>
      </p:sp>
      <p:sp>
        <p:nvSpPr>
          <p:cNvPr id="46" name="Скругленный прямоугольник 45"/>
          <p:cNvSpPr>
            <a:spLocks/>
          </p:cNvSpPr>
          <p:nvPr/>
        </p:nvSpPr>
        <p:spPr>
          <a:xfrm>
            <a:off x="1466877" y="3069555"/>
            <a:ext cx="3790149" cy="550846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8900000" scaled="1"/>
            <a:tileRect/>
          </a:gradFill>
          <a:ln w="28575">
            <a:solidFill>
              <a:schemeClr val="accent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850" u="sng" kern="0" dirty="0">
                <a:solidFill>
                  <a:srgbClr val="FF0000"/>
                </a:solidFill>
                <a:latin typeface="Georgia" panose="02040502050405020303" pitchFamily="18" charset="0"/>
                <a:cs typeface="Arial" pitchFamily="34" charset="0"/>
              </a:rPr>
              <a:t>Военная служба</a:t>
            </a:r>
          </a:p>
          <a:p>
            <a:pPr algn="ctr">
              <a:lnSpc>
                <a:spcPct val="80000"/>
              </a:lnSpc>
            </a:pPr>
            <a:r>
              <a:rPr lang="ru-RU" sz="850" i="1" kern="0" dirty="0">
                <a:solidFill>
                  <a:srgbClr val="7030A0"/>
                </a:solidFill>
                <a:latin typeface="Georgia" panose="02040502050405020303" pitchFamily="18" charset="0"/>
                <a:cs typeface="Arial" pitchFamily="34" charset="0"/>
              </a:rPr>
              <a:t>начальник службы ЗГТ</a:t>
            </a:r>
          </a:p>
          <a:p>
            <a:pPr algn="ctr">
              <a:lnSpc>
                <a:spcPct val="80000"/>
              </a:lnSpc>
            </a:pPr>
            <a:r>
              <a:rPr lang="ru-RU" sz="850" kern="0" dirty="0">
                <a:solidFill>
                  <a:schemeClr val="tx1"/>
                </a:solidFill>
                <a:latin typeface="Georgia" panose="02040502050405020303" pitchFamily="18" charset="0"/>
                <a:cs typeface="Arial" pitchFamily="34" charset="0"/>
              </a:rPr>
              <a:t>дивизия, армия, флотилия, РСО 88 ГЦ</a:t>
            </a:r>
          </a:p>
          <a:p>
            <a:pPr algn="ctr">
              <a:lnSpc>
                <a:spcPct val="80000"/>
              </a:lnSpc>
            </a:pPr>
            <a:r>
              <a:rPr lang="ru-RU" sz="850" i="1" kern="0" dirty="0">
                <a:solidFill>
                  <a:schemeClr val="tx1"/>
                </a:solidFill>
                <a:latin typeface="Georgia" panose="02040502050405020303" pitchFamily="18" charset="0"/>
                <a:cs typeface="Arial" pitchFamily="34" charset="0"/>
              </a:rPr>
              <a:t>далее –</a:t>
            </a:r>
            <a:r>
              <a:rPr lang="ru-RU" sz="850" kern="0" dirty="0">
                <a:solidFill>
                  <a:schemeClr val="tx1"/>
                </a:solidFill>
                <a:latin typeface="Georgia" panose="02040502050405020303" pitchFamily="18" charset="0"/>
                <a:cs typeface="Arial" pitchFamily="34" charset="0"/>
              </a:rPr>
              <a:t> </a:t>
            </a:r>
          </a:p>
          <a:p>
            <a:pPr algn="ctr">
              <a:lnSpc>
                <a:spcPct val="80000"/>
              </a:lnSpc>
            </a:pPr>
            <a:r>
              <a:rPr lang="ru-RU" sz="850" i="1" kern="0" dirty="0">
                <a:solidFill>
                  <a:srgbClr val="7030A0"/>
                </a:solidFill>
                <a:latin typeface="Georgia" panose="02040502050405020303" pitchFamily="18" charset="0"/>
                <a:cs typeface="Arial" pitchFamily="34" charset="0"/>
              </a:rPr>
              <a:t>зам. НС ЗГТ </a:t>
            </a:r>
            <a:r>
              <a:rPr lang="ru-RU" sz="850" kern="0" dirty="0">
                <a:solidFill>
                  <a:schemeClr val="tx1"/>
                </a:solidFill>
                <a:latin typeface="Georgia" panose="02040502050405020303" pitchFamily="18" charset="0"/>
                <a:cs typeface="Arial" pitchFamily="34" charset="0"/>
              </a:rPr>
              <a:t>ОСК ВО, СФ, </a:t>
            </a:r>
            <a:r>
              <a:rPr lang="ru-RU" sz="850" i="1" kern="0" dirty="0">
                <a:solidFill>
                  <a:srgbClr val="7030A0"/>
                </a:solidFill>
                <a:latin typeface="Georgia" panose="02040502050405020303" pitchFamily="18" charset="0"/>
                <a:cs typeface="Arial" pitchFamily="34" charset="0"/>
              </a:rPr>
              <a:t>нач. центра </a:t>
            </a:r>
            <a:r>
              <a:rPr lang="ru-RU" sz="850" kern="0" dirty="0">
                <a:solidFill>
                  <a:schemeClr val="tx1"/>
                </a:solidFill>
                <a:latin typeface="Georgia" panose="02040502050405020303" pitchFamily="18" charset="0"/>
                <a:cs typeface="Arial" pitchFamily="34" charset="0"/>
              </a:rPr>
              <a:t>88 ГЦ, </a:t>
            </a:r>
            <a:r>
              <a:rPr lang="ru-RU" sz="850" i="1" kern="0" dirty="0">
                <a:solidFill>
                  <a:srgbClr val="7030A0"/>
                </a:solidFill>
                <a:latin typeface="Georgia" panose="02040502050405020303" pitchFamily="18" charset="0"/>
                <a:cs typeface="Arial" pitchFamily="34" charset="0"/>
              </a:rPr>
              <a:t>нач. гр. </a:t>
            </a:r>
            <a:r>
              <a:rPr lang="ru-RU" sz="850" kern="0" dirty="0">
                <a:solidFill>
                  <a:schemeClr val="tx1"/>
                </a:solidFill>
                <a:latin typeface="Georgia" panose="02040502050405020303" pitchFamily="18" charset="0"/>
                <a:cs typeface="Arial" pitchFamily="34" charset="0"/>
              </a:rPr>
              <a:t>8УГШ</a:t>
            </a:r>
          </a:p>
        </p:txBody>
      </p:sp>
      <p:sp>
        <p:nvSpPr>
          <p:cNvPr id="47" name="Скругленный прямоугольник 46"/>
          <p:cNvSpPr>
            <a:spLocks/>
          </p:cNvSpPr>
          <p:nvPr/>
        </p:nvSpPr>
        <p:spPr>
          <a:xfrm>
            <a:off x="1459836" y="4388654"/>
            <a:ext cx="3802309" cy="350979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</a:schemeClr>
              </a:gs>
              <a:gs pos="50000">
                <a:schemeClr val="accent2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8900000" scaled="1"/>
            <a:tileRect/>
          </a:gradFill>
          <a:ln w="28575">
            <a:solidFill>
              <a:schemeClr val="accent2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800" kern="0" dirty="0">
                <a:solidFill>
                  <a:srgbClr val="FF0000"/>
                </a:solidFill>
                <a:latin typeface="Georgia" panose="02040502050405020303" pitchFamily="18" charset="0"/>
                <a:cs typeface="Arial" pitchFamily="34" charset="0"/>
              </a:rPr>
              <a:t>ВЫСШАЯ ВОЕННАЯ ОПЕРАТИВНО-</a:t>
            </a:r>
          </a:p>
          <a:p>
            <a:pPr algn="ctr">
              <a:lnSpc>
                <a:spcPct val="80000"/>
              </a:lnSpc>
            </a:pPr>
            <a:r>
              <a:rPr lang="ru-RU" sz="800" kern="0" dirty="0">
                <a:solidFill>
                  <a:srgbClr val="FF0000"/>
                </a:solidFill>
                <a:latin typeface="Georgia" panose="02040502050405020303" pitchFamily="18" charset="0"/>
                <a:cs typeface="Arial" pitchFamily="34" charset="0"/>
              </a:rPr>
              <a:t>СТРАТЕГИЧЕСКАЯ ПОДГОТОВКА</a:t>
            </a:r>
          </a:p>
          <a:p>
            <a:pPr algn="ctr">
              <a:lnSpc>
                <a:spcPct val="80000"/>
              </a:lnSpc>
            </a:pPr>
            <a:r>
              <a:rPr lang="ru-RU" sz="800" i="1" kern="0" dirty="0">
                <a:solidFill>
                  <a:schemeClr val="tx1"/>
                </a:solidFill>
                <a:latin typeface="Georgia" panose="02040502050405020303" pitchFamily="18" charset="0"/>
                <a:cs typeface="Arial" pitchFamily="34" charset="0"/>
              </a:rPr>
              <a:t>(ВА ГШ)</a:t>
            </a:r>
          </a:p>
        </p:txBody>
      </p:sp>
      <p:sp>
        <p:nvSpPr>
          <p:cNvPr id="48" name="Скругленный прямоугольник 47"/>
          <p:cNvSpPr>
            <a:spLocks/>
          </p:cNvSpPr>
          <p:nvPr/>
        </p:nvSpPr>
        <p:spPr>
          <a:xfrm>
            <a:off x="1593850" y="4845125"/>
            <a:ext cx="3455195" cy="82988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8900000" scaled="1"/>
            <a:tileRect/>
          </a:gradFill>
          <a:ln w="28575">
            <a:solidFill>
              <a:schemeClr val="accent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u="sng" kern="0" dirty="0">
                <a:solidFill>
                  <a:srgbClr val="FF0000"/>
                </a:solidFill>
                <a:latin typeface="Georgia" panose="02040502050405020303" pitchFamily="18" charset="0"/>
                <a:cs typeface="Arial" pitchFamily="34" charset="0"/>
              </a:rPr>
              <a:t>Военная служба</a:t>
            </a:r>
          </a:p>
          <a:p>
            <a:pPr algn="ctr"/>
            <a:r>
              <a:rPr lang="ru-RU" sz="900" i="1" kern="0" dirty="0">
                <a:solidFill>
                  <a:srgbClr val="7030A0"/>
                </a:solidFill>
                <a:latin typeface="Georgia" panose="02040502050405020303" pitchFamily="18" charset="0"/>
                <a:cs typeface="Arial" pitchFamily="34" charset="0"/>
              </a:rPr>
              <a:t>начальник службы ЗГТ </a:t>
            </a:r>
            <a:r>
              <a:rPr lang="ru-RU" sz="900" kern="0" dirty="0">
                <a:solidFill>
                  <a:schemeClr val="tx1"/>
                </a:solidFill>
                <a:latin typeface="Georgia" panose="02040502050405020303" pitchFamily="18" charset="0"/>
                <a:cs typeface="Arial" pitchFamily="34" charset="0"/>
              </a:rPr>
              <a:t>вида (рода) ВС,</a:t>
            </a:r>
            <a:endParaRPr lang="ru-RU" sz="900" i="1" kern="0" dirty="0">
              <a:solidFill>
                <a:schemeClr val="tx1"/>
              </a:solidFill>
              <a:latin typeface="Georgia" panose="02040502050405020303" pitchFamily="18" charset="0"/>
              <a:cs typeface="Arial" pitchFamily="34" charset="0"/>
            </a:endParaRPr>
          </a:p>
          <a:p>
            <a:pPr algn="ctr"/>
            <a:r>
              <a:rPr lang="ru-RU" sz="900" i="1" kern="0" dirty="0">
                <a:solidFill>
                  <a:srgbClr val="7030A0"/>
                </a:solidFill>
                <a:latin typeface="Georgia" panose="02040502050405020303" pitchFamily="18" charset="0"/>
                <a:cs typeface="Arial" pitchFamily="34" charset="0"/>
              </a:rPr>
              <a:t>заместитель начальника</a:t>
            </a:r>
            <a:r>
              <a:rPr lang="ru-RU" sz="900" kern="0" dirty="0">
                <a:solidFill>
                  <a:srgbClr val="FF0000"/>
                </a:solidFill>
                <a:latin typeface="Georgia" panose="02040502050405020303" pitchFamily="18" charset="0"/>
                <a:cs typeface="Arial" pitchFamily="34" charset="0"/>
              </a:rPr>
              <a:t> </a:t>
            </a:r>
            <a:r>
              <a:rPr lang="ru-RU" sz="900" kern="0" dirty="0">
                <a:solidFill>
                  <a:schemeClr val="tx1"/>
                </a:solidFill>
                <a:latin typeface="Georgia" panose="02040502050405020303" pitchFamily="18" charset="0"/>
                <a:cs typeface="Arial" pitchFamily="34" charset="0"/>
              </a:rPr>
              <a:t>8 УГШ ВС РФ, </a:t>
            </a:r>
            <a:r>
              <a:rPr lang="ru-RU" sz="900" i="1" kern="0" dirty="0">
                <a:solidFill>
                  <a:srgbClr val="7030A0"/>
                </a:solidFill>
                <a:latin typeface="Georgia" panose="02040502050405020303" pitchFamily="18" charset="0"/>
                <a:cs typeface="Arial" pitchFamily="34" charset="0"/>
              </a:rPr>
              <a:t>НГЦ-ЗНУ</a:t>
            </a:r>
            <a:endParaRPr lang="ru-RU" sz="900" kern="0" dirty="0">
              <a:solidFill>
                <a:schemeClr val="tx1"/>
              </a:solidFill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 flipH="1">
            <a:off x="439476" y="1006513"/>
            <a:ext cx="1279485" cy="46166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1285353" fontAlgn="ctr">
              <a:lnSpc>
                <a:spcPct val="80000"/>
              </a:lnSpc>
            </a:pPr>
            <a:r>
              <a:rPr lang="ru-RU" sz="1000" b="1" kern="0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ial" pitchFamily="34" charset="0"/>
                <a:cs typeface="Arial" pitchFamily="34" charset="0"/>
              </a:rPr>
              <a:t>курсант,</a:t>
            </a:r>
          </a:p>
          <a:p>
            <a:pPr defTabSz="1285353" fontAlgn="ctr">
              <a:lnSpc>
                <a:spcPct val="80000"/>
              </a:lnSpc>
            </a:pPr>
            <a:r>
              <a:rPr lang="ru-RU" sz="1000" b="1" kern="0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ial" pitchFamily="34" charset="0"/>
                <a:cs typeface="Arial" pitchFamily="34" charset="0"/>
              </a:rPr>
              <a:t>оператор НР,</a:t>
            </a:r>
          </a:p>
          <a:p>
            <a:pPr defTabSz="1285353" fontAlgn="ctr">
              <a:lnSpc>
                <a:spcPct val="80000"/>
              </a:lnSpc>
            </a:pPr>
            <a:r>
              <a:rPr lang="ru-RU" sz="1000" b="1" kern="0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ial" pitchFamily="34" charset="0"/>
                <a:cs typeface="Arial" pitchFamily="34" charset="0"/>
              </a:rPr>
              <a:t>студент</a:t>
            </a:r>
          </a:p>
        </p:txBody>
      </p:sp>
      <p:sp>
        <p:nvSpPr>
          <p:cNvPr id="50" name="Прямоугольник 49"/>
          <p:cNvSpPr/>
          <p:nvPr/>
        </p:nvSpPr>
        <p:spPr>
          <a:xfrm flipH="1">
            <a:off x="438960" y="1742113"/>
            <a:ext cx="1229549" cy="2231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1285353" fontAlgn="ctr">
              <a:lnSpc>
                <a:spcPct val="80000"/>
              </a:lnSpc>
            </a:pPr>
            <a:r>
              <a:rPr lang="ru-RU" sz="1000" b="1" kern="0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ial" pitchFamily="34" charset="0"/>
                <a:cs typeface="Arial" pitchFamily="34" charset="0"/>
              </a:rPr>
              <a:t>лейтенант</a:t>
            </a:r>
          </a:p>
        </p:txBody>
      </p:sp>
      <p:sp>
        <p:nvSpPr>
          <p:cNvPr id="51" name="Прямоугольник 50"/>
          <p:cNvSpPr/>
          <p:nvPr/>
        </p:nvSpPr>
        <p:spPr>
          <a:xfrm flipH="1">
            <a:off x="439367" y="1979633"/>
            <a:ext cx="1410878" cy="2231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1285353" fontAlgn="ctr">
              <a:lnSpc>
                <a:spcPct val="80000"/>
              </a:lnSpc>
            </a:pPr>
            <a:r>
              <a:rPr lang="ru-RU" sz="1000" b="1" kern="0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ial" pitchFamily="34" charset="0"/>
                <a:cs typeface="Arial" pitchFamily="34" charset="0"/>
              </a:rPr>
              <a:t>ст. лейтенант</a:t>
            </a:r>
          </a:p>
        </p:txBody>
      </p:sp>
      <p:sp>
        <p:nvSpPr>
          <p:cNvPr id="52" name="Прямоугольник 51"/>
          <p:cNvSpPr/>
          <p:nvPr/>
        </p:nvSpPr>
        <p:spPr>
          <a:xfrm flipH="1">
            <a:off x="439411" y="2300902"/>
            <a:ext cx="1410878" cy="2231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1285353" fontAlgn="ctr">
              <a:lnSpc>
                <a:spcPct val="80000"/>
              </a:lnSpc>
            </a:pPr>
            <a:r>
              <a:rPr lang="ru-RU" sz="1000" b="1" kern="0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ial" pitchFamily="34" charset="0"/>
                <a:cs typeface="Arial" pitchFamily="34" charset="0"/>
              </a:rPr>
              <a:t>капитан</a:t>
            </a:r>
          </a:p>
        </p:txBody>
      </p:sp>
      <p:sp>
        <p:nvSpPr>
          <p:cNvPr id="53" name="Прямоугольник 52"/>
          <p:cNvSpPr/>
          <p:nvPr/>
        </p:nvSpPr>
        <p:spPr>
          <a:xfrm flipH="1">
            <a:off x="438097" y="2726329"/>
            <a:ext cx="1410878" cy="2231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1285353" fontAlgn="ctr">
              <a:lnSpc>
                <a:spcPct val="80000"/>
              </a:lnSpc>
            </a:pPr>
            <a:r>
              <a:rPr lang="ru-RU" sz="1000" b="1" kern="0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ial" pitchFamily="34" charset="0"/>
                <a:cs typeface="Arial" pitchFamily="34" charset="0"/>
              </a:rPr>
              <a:t>майор</a:t>
            </a:r>
          </a:p>
        </p:txBody>
      </p:sp>
      <p:sp>
        <p:nvSpPr>
          <p:cNvPr id="54" name="Прямоугольник 53"/>
          <p:cNvSpPr/>
          <p:nvPr/>
        </p:nvSpPr>
        <p:spPr>
          <a:xfrm flipH="1">
            <a:off x="438505" y="3198983"/>
            <a:ext cx="1583053" cy="2231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1285353" fontAlgn="ctr">
              <a:lnSpc>
                <a:spcPct val="80000"/>
              </a:lnSpc>
            </a:pPr>
            <a:r>
              <a:rPr lang="ru-RU" sz="1000" b="1" kern="0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ial" pitchFamily="34" charset="0"/>
                <a:cs typeface="Arial" pitchFamily="34" charset="0"/>
              </a:rPr>
              <a:t>подполковник</a:t>
            </a:r>
          </a:p>
        </p:txBody>
      </p:sp>
      <p:sp>
        <p:nvSpPr>
          <p:cNvPr id="55" name="Прямоугольник 54"/>
          <p:cNvSpPr/>
          <p:nvPr/>
        </p:nvSpPr>
        <p:spPr>
          <a:xfrm flipH="1">
            <a:off x="438338" y="3951248"/>
            <a:ext cx="1583053" cy="2231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1285353" fontAlgn="ctr">
              <a:lnSpc>
                <a:spcPct val="80000"/>
              </a:lnSpc>
            </a:pPr>
            <a:r>
              <a:rPr lang="ru-RU" sz="1000" b="1" kern="0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ial" pitchFamily="34" charset="0"/>
                <a:cs typeface="Arial" pitchFamily="34" charset="0"/>
              </a:rPr>
              <a:t>полковник</a:t>
            </a:r>
          </a:p>
        </p:txBody>
      </p:sp>
      <p:sp>
        <p:nvSpPr>
          <p:cNvPr id="56" name="Прямоугольник 55"/>
          <p:cNvSpPr/>
          <p:nvPr/>
        </p:nvSpPr>
        <p:spPr>
          <a:xfrm flipH="1">
            <a:off x="438309" y="4884502"/>
            <a:ext cx="1583053" cy="34624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1285353" fontAlgn="ctr">
              <a:lnSpc>
                <a:spcPct val="80000"/>
              </a:lnSpc>
            </a:pPr>
            <a:r>
              <a:rPr lang="ru-RU" sz="1000" b="1" kern="0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ial" pitchFamily="34" charset="0"/>
                <a:cs typeface="Arial" pitchFamily="34" charset="0"/>
              </a:rPr>
              <a:t>генерал-</a:t>
            </a:r>
          </a:p>
          <a:p>
            <a:pPr defTabSz="1285353" fontAlgn="ctr">
              <a:lnSpc>
                <a:spcPct val="80000"/>
              </a:lnSpc>
            </a:pPr>
            <a:r>
              <a:rPr lang="ru-RU" sz="1000" b="1" kern="0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ial" pitchFamily="34" charset="0"/>
                <a:cs typeface="Arial" pitchFamily="34" charset="0"/>
              </a:rPr>
              <a:t>майор</a:t>
            </a:r>
          </a:p>
        </p:txBody>
      </p:sp>
      <p:sp>
        <p:nvSpPr>
          <p:cNvPr id="57" name="Прямоугольник 56"/>
          <p:cNvSpPr/>
          <p:nvPr/>
        </p:nvSpPr>
        <p:spPr>
          <a:xfrm flipH="1">
            <a:off x="438265" y="5181289"/>
            <a:ext cx="1909867" cy="34624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1285353" fontAlgn="ctr">
              <a:lnSpc>
                <a:spcPct val="80000"/>
              </a:lnSpc>
            </a:pPr>
            <a:r>
              <a:rPr lang="ru-RU" sz="1000" b="1" kern="0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ial" pitchFamily="34" charset="0"/>
                <a:cs typeface="Arial" pitchFamily="34" charset="0"/>
              </a:rPr>
              <a:t>генерал-</a:t>
            </a:r>
          </a:p>
          <a:p>
            <a:pPr defTabSz="1285353" fontAlgn="ctr">
              <a:lnSpc>
                <a:spcPct val="80000"/>
              </a:lnSpc>
            </a:pPr>
            <a:r>
              <a:rPr lang="ru-RU" sz="1000" b="1" kern="0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ial" pitchFamily="34" charset="0"/>
                <a:cs typeface="Arial" pitchFamily="34" charset="0"/>
              </a:rPr>
              <a:t>лейтенант</a:t>
            </a:r>
          </a:p>
        </p:txBody>
      </p:sp>
      <p:sp>
        <p:nvSpPr>
          <p:cNvPr id="58" name="Прямоугольник 57"/>
          <p:cNvSpPr/>
          <p:nvPr/>
        </p:nvSpPr>
        <p:spPr>
          <a:xfrm flipH="1">
            <a:off x="7904747" y="2827578"/>
            <a:ext cx="542803" cy="203133"/>
          </a:xfrm>
          <a:prstGeom prst="rect">
            <a:avLst/>
          </a:prstGeom>
          <a:ln>
            <a:noFill/>
          </a:ln>
          <a:effectLst>
            <a:glow rad="127000">
              <a:schemeClr val="accent1"/>
            </a:glow>
          </a:effec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1285353" fontAlgn="ctr">
              <a:lnSpc>
                <a:spcPct val="80000"/>
              </a:lnSpc>
            </a:pPr>
            <a:r>
              <a:rPr lang="ru-RU" sz="900" b="1" kern="0" dirty="0">
                <a:effectLst/>
                <a:latin typeface="Arial" pitchFamily="34" charset="0"/>
                <a:cs typeface="Arial" pitchFamily="34" charset="0"/>
              </a:rPr>
              <a:t>2 года</a:t>
            </a:r>
          </a:p>
        </p:txBody>
      </p:sp>
      <p:sp>
        <p:nvSpPr>
          <p:cNvPr id="59" name="Прямоугольник 58"/>
          <p:cNvSpPr/>
          <p:nvPr/>
        </p:nvSpPr>
        <p:spPr>
          <a:xfrm flipH="1">
            <a:off x="4616760" y="4572759"/>
            <a:ext cx="842314" cy="203133"/>
          </a:xfrm>
          <a:prstGeom prst="rect">
            <a:avLst/>
          </a:prstGeom>
          <a:ln>
            <a:noFill/>
          </a:ln>
          <a:effectLst>
            <a:glow rad="127000">
              <a:schemeClr val="accent1"/>
            </a:glow>
          </a:effec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1285353" fontAlgn="ctr">
              <a:lnSpc>
                <a:spcPct val="80000"/>
              </a:lnSpc>
            </a:pPr>
            <a:r>
              <a:rPr lang="ru-RU" sz="900" b="1" kern="0" dirty="0">
                <a:effectLst/>
                <a:latin typeface="Arial" pitchFamily="34" charset="0"/>
                <a:cs typeface="Arial" pitchFamily="34" charset="0"/>
              </a:rPr>
              <a:t>2 года</a:t>
            </a:r>
          </a:p>
        </p:txBody>
      </p:sp>
      <p:sp>
        <p:nvSpPr>
          <p:cNvPr id="60" name="Прямоугольник 59"/>
          <p:cNvSpPr/>
          <p:nvPr/>
        </p:nvSpPr>
        <p:spPr>
          <a:xfrm flipH="1">
            <a:off x="7811642" y="3726119"/>
            <a:ext cx="842314" cy="203133"/>
          </a:xfrm>
          <a:prstGeom prst="rect">
            <a:avLst/>
          </a:prstGeom>
          <a:ln>
            <a:noFill/>
          </a:ln>
          <a:effectLst>
            <a:glow rad="127000">
              <a:schemeClr val="accent1"/>
            </a:glow>
          </a:effec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1285353" fontAlgn="ctr">
              <a:lnSpc>
                <a:spcPct val="80000"/>
              </a:lnSpc>
            </a:pPr>
            <a:r>
              <a:rPr lang="ru-RU" sz="900" b="1" kern="0" dirty="0">
                <a:effectLst/>
                <a:latin typeface="Arial" pitchFamily="34" charset="0"/>
                <a:cs typeface="Arial" pitchFamily="34" charset="0"/>
              </a:rPr>
              <a:t>3 года</a:t>
            </a:r>
          </a:p>
        </p:txBody>
      </p:sp>
      <p:sp>
        <p:nvSpPr>
          <p:cNvPr id="61" name="Прямоугольник 60"/>
          <p:cNvSpPr/>
          <p:nvPr/>
        </p:nvSpPr>
        <p:spPr>
          <a:xfrm flipH="1">
            <a:off x="11261193" y="3291217"/>
            <a:ext cx="842314" cy="203133"/>
          </a:xfrm>
          <a:prstGeom prst="rect">
            <a:avLst/>
          </a:prstGeom>
          <a:ln>
            <a:noFill/>
          </a:ln>
          <a:effectLst>
            <a:glow rad="127000">
              <a:schemeClr val="accent1"/>
            </a:glow>
          </a:effec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1285353" fontAlgn="ctr">
              <a:lnSpc>
                <a:spcPct val="80000"/>
              </a:lnSpc>
            </a:pPr>
            <a:r>
              <a:rPr lang="ru-RU" sz="900" b="1" kern="0" dirty="0">
                <a:effectLst/>
                <a:latin typeface="Arial" pitchFamily="34" charset="0"/>
                <a:cs typeface="Arial" pitchFamily="34" charset="0"/>
              </a:rPr>
              <a:t>2 года</a:t>
            </a:r>
          </a:p>
        </p:txBody>
      </p:sp>
      <p:sp>
        <p:nvSpPr>
          <p:cNvPr id="62" name="Прямоугольник 61"/>
          <p:cNvSpPr/>
          <p:nvPr/>
        </p:nvSpPr>
        <p:spPr>
          <a:xfrm flipH="1">
            <a:off x="11413633" y="2174936"/>
            <a:ext cx="576797" cy="210058"/>
          </a:xfrm>
          <a:prstGeom prst="rect">
            <a:avLst/>
          </a:prstGeom>
          <a:ln>
            <a:noFill/>
          </a:ln>
          <a:effectLst>
            <a:glow rad="127000">
              <a:schemeClr val="accent1"/>
            </a:glow>
          </a:effec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1285353" fontAlgn="ctr">
              <a:lnSpc>
                <a:spcPct val="80000"/>
              </a:lnSpc>
            </a:pPr>
            <a:r>
              <a:rPr lang="ru-RU" sz="900" b="1" kern="0" dirty="0">
                <a:effectLst/>
                <a:latin typeface="Arial" pitchFamily="34" charset="0"/>
                <a:cs typeface="Arial" pitchFamily="34" charset="0"/>
              </a:rPr>
              <a:t>3-5 лет</a:t>
            </a:r>
          </a:p>
        </p:txBody>
      </p:sp>
      <p:sp>
        <p:nvSpPr>
          <p:cNvPr id="63" name="Прямоугольник 62"/>
          <p:cNvSpPr/>
          <p:nvPr/>
        </p:nvSpPr>
        <p:spPr>
          <a:xfrm flipH="1">
            <a:off x="11238883" y="4395752"/>
            <a:ext cx="842314" cy="215444"/>
          </a:xfrm>
          <a:prstGeom prst="rect">
            <a:avLst/>
          </a:prstGeom>
          <a:ln>
            <a:noFill/>
          </a:ln>
          <a:effectLst>
            <a:glow rad="127000">
              <a:schemeClr val="accent1"/>
            </a:glow>
          </a:effec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1285353" fontAlgn="ctr">
              <a:lnSpc>
                <a:spcPct val="80000"/>
              </a:lnSpc>
            </a:pPr>
            <a:r>
              <a:rPr lang="ru-RU" sz="900" b="1" kern="0" dirty="0">
                <a:effectLst/>
                <a:latin typeface="Arial" pitchFamily="34" charset="0"/>
                <a:cs typeface="Arial" pitchFamily="34" charset="0"/>
              </a:rPr>
              <a:t>3 года</a:t>
            </a:r>
          </a:p>
        </p:txBody>
      </p:sp>
      <p:sp>
        <p:nvSpPr>
          <p:cNvPr id="64" name="Прямоугольник 63"/>
          <p:cNvSpPr/>
          <p:nvPr/>
        </p:nvSpPr>
        <p:spPr>
          <a:xfrm flipH="1">
            <a:off x="11261005" y="5143039"/>
            <a:ext cx="842314" cy="210058"/>
          </a:xfrm>
          <a:prstGeom prst="rect">
            <a:avLst/>
          </a:prstGeom>
          <a:ln>
            <a:noFill/>
          </a:ln>
          <a:effectLst>
            <a:glow rad="127000">
              <a:schemeClr val="accent1"/>
            </a:glow>
          </a:effec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1285353" fontAlgn="ctr">
              <a:lnSpc>
                <a:spcPct val="80000"/>
              </a:lnSpc>
            </a:pPr>
            <a:r>
              <a:rPr lang="ru-RU" sz="900" b="1" kern="0" dirty="0">
                <a:effectLst/>
                <a:latin typeface="Arial" pitchFamily="34" charset="0"/>
                <a:cs typeface="Arial" pitchFamily="34" charset="0"/>
              </a:rPr>
              <a:t>2 года</a:t>
            </a:r>
          </a:p>
        </p:txBody>
      </p:sp>
      <p:sp>
        <p:nvSpPr>
          <p:cNvPr id="65" name="Стрелка вправо 64"/>
          <p:cNvSpPr/>
          <p:nvPr/>
        </p:nvSpPr>
        <p:spPr>
          <a:xfrm rot="5400000">
            <a:off x="4707171" y="1406124"/>
            <a:ext cx="275920" cy="188112"/>
          </a:xfrm>
          <a:prstGeom prst="rightArrow">
            <a:avLst>
              <a:gd name="adj1" fmla="val 50000"/>
              <a:gd name="adj2" fmla="val 52602"/>
            </a:avLst>
          </a:prstGeom>
          <a:gradFill flip="none" rotWithShape="1">
            <a:gsLst>
              <a:gs pos="9000">
                <a:srgbClr val="EF4036"/>
              </a:gs>
              <a:gs pos="44000">
                <a:schemeClr val="accent1">
                  <a:lumMod val="97000"/>
                  <a:lumOff val="3000"/>
                </a:schemeClr>
              </a:gs>
              <a:gs pos="78000">
                <a:schemeClr val="bg1"/>
              </a:gs>
            </a:gsLst>
            <a:lin ang="8100000" scaled="1"/>
            <a:tileRect/>
          </a:gra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harsh" dir="t">
              <a:rot lat="0" lon="0" rev="3000000"/>
            </a:lightRig>
          </a:scene3d>
          <a:sp3d extrusionH="254000" contourW="19050">
            <a:bevelT w="82550" h="44450"/>
            <a:bevelB w="82550" h="44450" prst="angle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85353" fontAlgn="ctr">
              <a:lnSpc>
                <a:spcPct val="80000"/>
              </a:lnSpc>
            </a:pPr>
            <a:endParaRPr lang="ru-RU" sz="1600" b="1" kern="0"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 flipH="1">
            <a:off x="3974333" y="1224328"/>
            <a:ext cx="918952" cy="203133"/>
          </a:xfrm>
          <a:prstGeom prst="rect">
            <a:avLst/>
          </a:prstGeom>
          <a:ln>
            <a:noFill/>
          </a:ln>
          <a:effectLst>
            <a:glow rad="127000">
              <a:schemeClr val="accent1"/>
            </a:glow>
          </a:effec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1285353" fontAlgn="ctr">
              <a:lnSpc>
                <a:spcPct val="80000"/>
              </a:lnSpc>
            </a:pPr>
            <a:r>
              <a:rPr lang="ru-RU" sz="900" b="1" kern="0" dirty="0">
                <a:effectLst/>
                <a:latin typeface="Arial" pitchFamily="34" charset="0"/>
                <a:cs typeface="Arial" pitchFamily="34" charset="0"/>
              </a:rPr>
              <a:t>2 года, 10 м.</a:t>
            </a:r>
          </a:p>
        </p:txBody>
      </p:sp>
      <p:sp>
        <p:nvSpPr>
          <p:cNvPr id="67" name="Скругленный прямоугольник 66"/>
          <p:cNvSpPr>
            <a:spLocks/>
          </p:cNvSpPr>
          <p:nvPr/>
        </p:nvSpPr>
        <p:spPr>
          <a:xfrm>
            <a:off x="5028639" y="995984"/>
            <a:ext cx="3477747" cy="527102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</a:schemeClr>
              </a:gs>
              <a:gs pos="50000">
                <a:schemeClr val="accent2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8900000" scaled="1"/>
            <a:tileRect/>
          </a:gradFill>
          <a:ln w="28575">
            <a:solidFill>
              <a:schemeClr val="accent2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lnSpc>
                <a:spcPct val="80000"/>
              </a:lnSpc>
            </a:pPr>
            <a:r>
              <a:rPr lang="ru-RU" sz="900" kern="0" dirty="0">
                <a:solidFill>
                  <a:srgbClr val="FF0000"/>
                </a:solidFill>
                <a:latin typeface="Georgia" panose="02040502050405020303" pitchFamily="18" charset="0"/>
                <a:cs typeface="Arial" pitchFamily="34" charset="0"/>
              </a:rPr>
              <a:t>ПОЛНАЯ ВОЕННО-СПЕЦИАЛЬНАЯ ПОДГОТОВКА</a:t>
            </a:r>
          </a:p>
          <a:p>
            <a:pPr algn="ctr" defTabSz="914400">
              <a:lnSpc>
                <a:spcPct val="80000"/>
              </a:lnSpc>
            </a:pPr>
            <a:r>
              <a:rPr lang="ru-RU" sz="900" kern="0" dirty="0">
                <a:solidFill>
                  <a:schemeClr val="tx1"/>
                </a:solidFill>
                <a:latin typeface="Georgia" panose="02040502050405020303" pitchFamily="18" charset="0"/>
                <a:cs typeface="Arial" pitchFamily="34" charset="0"/>
              </a:rPr>
              <a:t>(КВВУ, вузы МО РФ по родственным специальностям СЗГТ)</a:t>
            </a:r>
          </a:p>
        </p:txBody>
      </p:sp>
      <p:sp>
        <p:nvSpPr>
          <p:cNvPr id="68" name="Прямоугольник 67"/>
          <p:cNvSpPr/>
          <p:nvPr/>
        </p:nvSpPr>
        <p:spPr>
          <a:xfrm flipH="1">
            <a:off x="7831385" y="1323896"/>
            <a:ext cx="918952" cy="210058"/>
          </a:xfrm>
          <a:prstGeom prst="rect">
            <a:avLst/>
          </a:prstGeom>
          <a:ln>
            <a:noFill/>
          </a:ln>
          <a:effectLst>
            <a:glow rad="127000">
              <a:schemeClr val="accent1"/>
            </a:glow>
          </a:effec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1285353" fontAlgn="ctr">
              <a:lnSpc>
                <a:spcPct val="80000"/>
              </a:lnSpc>
            </a:pPr>
            <a:r>
              <a:rPr lang="ru-RU" sz="900" b="1" kern="0" dirty="0">
                <a:latin typeface="Arial" pitchFamily="34" charset="0"/>
                <a:cs typeface="Arial" pitchFamily="34" charset="0"/>
              </a:rPr>
              <a:t>5 лет</a:t>
            </a:r>
            <a:endParaRPr lang="ru-RU" sz="900" b="1" kern="0" dirty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Скругленный прямоугольник 68"/>
          <p:cNvSpPr>
            <a:spLocks/>
          </p:cNvSpPr>
          <p:nvPr/>
        </p:nvSpPr>
        <p:spPr>
          <a:xfrm>
            <a:off x="8564193" y="994872"/>
            <a:ext cx="3477747" cy="539444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</a:schemeClr>
              </a:gs>
              <a:gs pos="50000">
                <a:schemeClr val="accent2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8900000" scaled="1"/>
            <a:tileRect/>
          </a:gradFill>
          <a:ln w="28575">
            <a:solidFill>
              <a:schemeClr val="accent2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914400">
              <a:lnSpc>
                <a:spcPct val="80000"/>
              </a:lnSpc>
            </a:pPr>
            <a:r>
              <a:rPr lang="ru-RU" sz="900" kern="0" dirty="0">
                <a:solidFill>
                  <a:srgbClr val="FF0000"/>
                </a:solidFill>
                <a:latin typeface="Georgia" panose="02040502050405020303" pitchFamily="18" charset="0"/>
                <a:cs typeface="Arial" pitchFamily="34" charset="0"/>
              </a:rPr>
              <a:t>СПЕЦИАЛИТЕТ, БАКАЛАВРИАТ</a:t>
            </a:r>
          </a:p>
          <a:p>
            <a:pPr algn="ctr" defTabSz="914400">
              <a:lnSpc>
                <a:spcPct val="80000"/>
              </a:lnSpc>
            </a:pPr>
            <a:r>
              <a:rPr lang="ru-RU" sz="900" kern="0" dirty="0">
                <a:solidFill>
                  <a:schemeClr val="tx1"/>
                </a:solidFill>
                <a:latin typeface="Georgia" panose="02040502050405020303" pitchFamily="18" charset="0"/>
                <a:cs typeface="Arial" pitchFamily="34" charset="0"/>
              </a:rPr>
              <a:t>по родственным специальностям СЗГТ</a:t>
            </a:r>
          </a:p>
          <a:p>
            <a:pPr algn="ctr" defTabSz="914400">
              <a:lnSpc>
                <a:spcPct val="80000"/>
              </a:lnSpc>
            </a:pPr>
            <a:r>
              <a:rPr lang="ru-RU" sz="900" kern="0" dirty="0">
                <a:solidFill>
                  <a:schemeClr val="tx1"/>
                </a:solidFill>
                <a:latin typeface="Georgia" panose="02040502050405020303" pitchFamily="18" charset="0"/>
                <a:cs typeface="Arial" pitchFamily="34" charset="0"/>
              </a:rPr>
              <a:t>(Научные роты МО РФ, УЦ (специалистов СЗГТ) КВВУ,</a:t>
            </a:r>
          </a:p>
          <a:p>
            <a:pPr algn="ctr" defTabSz="914400">
              <a:lnSpc>
                <a:spcPct val="80000"/>
              </a:lnSpc>
            </a:pPr>
            <a:r>
              <a:rPr lang="ru-RU" sz="900" kern="0" dirty="0">
                <a:solidFill>
                  <a:schemeClr val="tx1"/>
                </a:solidFill>
                <a:latin typeface="Georgia" panose="02040502050405020303" pitchFamily="18" charset="0"/>
                <a:cs typeface="Arial" pitchFamily="34" charset="0"/>
              </a:rPr>
              <a:t>военные учебные центры и вузы РФ)</a:t>
            </a:r>
          </a:p>
        </p:txBody>
      </p:sp>
      <p:sp>
        <p:nvSpPr>
          <p:cNvPr id="70" name="Прямоугольник 69"/>
          <p:cNvSpPr/>
          <p:nvPr/>
        </p:nvSpPr>
        <p:spPr>
          <a:xfrm flipH="1">
            <a:off x="11379641" y="1348889"/>
            <a:ext cx="918952" cy="210058"/>
          </a:xfrm>
          <a:prstGeom prst="rect">
            <a:avLst/>
          </a:prstGeom>
          <a:ln>
            <a:noFill/>
          </a:ln>
          <a:effectLst>
            <a:glow rad="127000">
              <a:schemeClr val="accent1"/>
            </a:glow>
          </a:effec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1285353" fontAlgn="ctr">
              <a:lnSpc>
                <a:spcPct val="80000"/>
              </a:lnSpc>
            </a:pPr>
            <a:r>
              <a:rPr lang="ru-RU" sz="900" b="1" kern="0" dirty="0">
                <a:latin typeface="Arial" pitchFamily="34" charset="0"/>
                <a:cs typeface="Arial" pitchFamily="34" charset="0"/>
              </a:rPr>
              <a:t>5 лет</a:t>
            </a:r>
            <a:endParaRPr lang="ru-RU" sz="900" b="1" kern="0" dirty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Стрелка вправо 70"/>
          <p:cNvSpPr/>
          <p:nvPr/>
        </p:nvSpPr>
        <p:spPr>
          <a:xfrm>
            <a:off x="4881654" y="1651766"/>
            <a:ext cx="275920" cy="166976"/>
          </a:xfrm>
          <a:prstGeom prst="rightArrow">
            <a:avLst>
              <a:gd name="adj1" fmla="val 50000"/>
              <a:gd name="adj2" fmla="val 52602"/>
            </a:avLst>
          </a:prstGeom>
          <a:gradFill flip="none" rotWithShape="1">
            <a:gsLst>
              <a:gs pos="9000">
                <a:srgbClr val="EF4036"/>
              </a:gs>
              <a:gs pos="44000">
                <a:schemeClr val="accent1">
                  <a:lumMod val="97000"/>
                  <a:lumOff val="3000"/>
                </a:schemeClr>
              </a:gs>
              <a:gs pos="78000">
                <a:schemeClr val="bg1"/>
              </a:gs>
            </a:gsLst>
            <a:lin ang="8100000" scaled="1"/>
            <a:tileRect/>
          </a:gra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harsh" dir="t">
              <a:rot lat="0" lon="0" rev="3000000"/>
            </a:lightRig>
          </a:scene3d>
          <a:sp3d extrusionH="254000" contourW="19050">
            <a:bevelT w="82550" h="44450"/>
            <a:bevelB w="82550" h="44450" prst="angle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85353" fontAlgn="ctr">
              <a:lnSpc>
                <a:spcPct val="80000"/>
              </a:lnSpc>
            </a:pPr>
            <a:endParaRPr lang="ru-RU" sz="1600" b="1" kern="0"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 flipH="1">
            <a:off x="441064" y="1405997"/>
            <a:ext cx="1279485" cy="34624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1285353" fontAlgn="ctr">
              <a:lnSpc>
                <a:spcPct val="80000"/>
              </a:lnSpc>
            </a:pPr>
            <a:r>
              <a:rPr lang="ru-RU" sz="1000" b="1" kern="0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ial" pitchFamily="34" charset="0"/>
                <a:cs typeface="Arial" pitchFamily="34" charset="0"/>
              </a:rPr>
              <a:t>прапорщик,</a:t>
            </a:r>
            <a:br>
              <a:rPr lang="ru-RU" sz="1000" b="1" kern="0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ial" pitchFamily="34" charset="0"/>
                <a:cs typeface="Arial" pitchFamily="34" charset="0"/>
              </a:rPr>
            </a:br>
            <a:r>
              <a:rPr lang="ru-RU" sz="1000" b="1" kern="0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ial" pitchFamily="34" charset="0"/>
                <a:cs typeface="Arial" pitchFamily="34" charset="0"/>
              </a:rPr>
              <a:t>мл. лейтенант</a:t>
            </a:r>
          </a:p>
        </p:txBody>
      </p:sp>
      <p:sp>
        <p:nvSpPr>
          <p:cNvPr id="73" name="Скругленный прямоугольник 72"/>
          <p:cNvSpPr>
            <a:spLocks/>
          </p:cNvSpPr>
          <p:nvPr/>
        </p:nvSpPr>
        <p:spPr>
          <a:xfrm>
            <a:off x="1478772" y="2056400"/>
            <a:ext cx="6954806" cy="488641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8900000" scaled="1"/>
            <a:tileRect/>
          </a:gradFill>
          <a:ln w="28575">
            <a:solidFill>
              <a:schemeClr val="accent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lnSpc>
                <a:spcPct val="80000"/>
              </a:lnSpc>
            </a:pPr>
            <a:r>
              <a:rPr lang="ru-RU" sz="900" u="sng" kern="0" dirty="0">
                <a:solidFill>
                  <a:srgbClr val="FF0000"/>
                </a:solidFill>
                <a:effectLst/>
                <a:latin typeface="Georgia" panose="02040502050405020303" pitchFamily="18" charset="0"/>
                <a:cs typeface="Arial" pitchFamily="34" charset="0"/>
              </a:rPr>
              <a:t>Военная служба</a:t>
            </a:r>
          </a:p>
          <a:p>
            <a:pPr algn="ctr" defTabSz="914400">
              <a:lnSpc>
                <a:spcPct val="80000"/>
              </a:lnSpc>
            </a:pPr>
            <a:r>
              <a:rPr lang="ru-RU" sz="900" i="1" kern="0" dirty="0">
                <a:solidFill>
                  <a:srgbClr val="7030A0"/>
                </a:solidFill>
                <a:latin typeface="Georgia" panose="02040502050405020303" pitchFamily="18" charset="0"/>
                <a:cs typeface="Arial" pitchFamily="34" charset="0"/>
              </a:rPr>
              <a:t>нач. отделения, начальник службы ЗГТ </a:t>
            </a:r>
            <a:r>
              <a:rPr lang="ru-RU" sz="900" kern="0" dirty="0">
                <a:solidFill>
                  <a:schemeClr val="tx1"/>
                </a:solidFill>
                <a:latin typeface="Georgia" panose="02040502050405020303" pitchFamily="18" charset="0"/>
                <a:cs typeface="Arial" pitchFamily="34" charset="0"/>
              </a:rPr>
              <a:t>полка, бригады</a:t>
            </a:r>
            <a:endParaRPr lang="ru-RU" sz="900" kern="0" dirty="0">
              <a:solidFill>
                <a:schemeClr val="tx1"/>
              </a:solidFill>
              <a:effectLst/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74" name="Скругленный прямоугольник 73"/>
          <p:cNvSpPr>
            <a:spLocks/>
          </p:cNvSpPr>
          <p:nvPr/>
        </p:nvSpPr>
        <p:spPr>
          <a:xfrm>
            <a:off x="1461370" y="3669187"/>
            <a:ext cx="3795655" cy="277097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accent6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8900000" scaled="1"/>
            <a:tileRect/>
          </a:gradFill>
          <a:ln w="28575">
            <a:solidFill>
              <a:schemeClr val="accent6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900" u="sng" kern="0" dirty="0">
                <a:solidFill>
                  <a:schemeClr val="accent5">
                    <a:lumMod val="75000"/>
                  </a:schemeClr>
                </a:solidFill>
                <a:latin typeface="Georgia" panose="02040502050405020303" pitchFamily="18" charset="0"/>
                <a:cs typeface="Arial" pitchFamily="34" charset="0"/>
              </a:rPr>
              <a:t>Научная и образовательная деятельность</a:t>
            </a:r>
          </a:p>
          <a:p>
            <a:pPr algn="ctr">
              <a:lnSpc>
                <a:spcPct val="80000"/>
              </a:lnSpc>
            </a:pPr>
            <a:r>
              <a:rPr lang="ru-RU" sz="900" kern="0" dirty="0">
                <a:solidFill>
                  <a:schemeClr val="tx1"/>
                </a:solidFill>
                <a:latin typeface="Georgia" panose="02040502050405020303" pitchFamily="18" charset="0"/>
                <a:cs typeface="Arial" pitchFamily="34" charset="0"/>
              </a:rPr>
              <a:t>КВВУ (вузы МО РФ) НИЦ, НТК</a:t>
            </a:r>
          </a:p>
        </p:txBody>
      </p:sp>
      <p:sp>
        <p:nvSpPr>
          <p:cNvPr id="75" name="Скругленный прямоугольник 74"/>
          <p:cNvSpPr>
            <a:spLocks/>
          </p:cNvSpPr>
          <p:nvPr/>
        </p:nvSpPr>
        <p:spPr>
          <a:xfrm>
            <a:off x="1460572" y="3969911"/>
            <a:ext cx="3790149" cy="37781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8900000" scaled="1"/>
            <a:tileRect/>
          </a:gradFill>
          <a:ln w="28575">
            <a:solidFill>
              <a:schemeClr val="accent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900" u="sng" kern="0" dirty="0">
                <a:solidFill>
                  <a:srgbClr val="FF0000"/>
                </a:solidFill>
                <a:latin typeface="Georgia" panose="02040502050405020303" pitchFamily="18" charset="0"/>
                <a:cs typeface="Arial" pitchFamily="34" charset="0"/>
              </a:rPr>
              <a:t>Военная служба</a:t>
            </a:r>
          </a:p>
          <a:p>
            <a:pPr algn="ctr">
              <a:lnSpc>
                <a:spcPct val="80000"/>
              </a:lnSpc>
            </a:pPr>
            <a:r>
              <a:rPr lang="ru-RU" sz="900" i="1" kern="0" dirty="0">
                <a:solidFill>
                  <a:srgbClr val="7030A0"/>
                </a:solidFill>
                <a:latin typeface="Georgia" panose="02040502050405020303" pitchFamily="18" charset="0"/>
                <a:cs typeface="Arial" pitchFamily="34" charset="0"/>
              </a:rPr>
              <a:t>начальник отдела </a:t>
            </a:r>
            <a:r>
              <a:rPr lang="ru-RU" sz="900" kern="0" dirty="0">
                <a:solidFill>
                  <a:schemeClr val="tx1"/>
                </a:solidFill>
                <a:latin typeface="Georgia" panose="02040502050405020303" pitchFamily="18" charset="0"/>
                <a:cs typeface="Arial" pitchFamily="34" charset="0"/>
              </a:rPr>
              <a:t>8 УГШ</a:t>
            </a:r>
            <a:endParaRPr lang="ru-RU" sz="900" i="1" kern="0" dirty="0">
              <a:solidFill>
                <a:srgbClr val="7030A0"/>
              </a:solidFill>
              <a:latin typeface="Georgia" panose="02040502050405020303" pitchFamily="18" charset="0"/>
              <a:cs typeface="Arial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ru-RU" sz="900" i="1" kern="0" dirty="0">
                <a:solidFill>
                  <a:srgbClr val="7030A0"/>
                </a:solidFill>
                <a:latin typeface="Georgia" panose="02040502050405020303" pitchFamily="18" charset="0"/>
                <a:cs typeface="Arial" pitchFamily="34" charset="0"/>
              </a:rPr>
              <a:t>начальник службы ЗГТ </a:t>
            </a:r>
            <a:r>
              <a:rPr lang="ru-RU" sz="900" kern="0" dirty="0">
                <a:solidFill>
                  <a:schemeClr val="tx1"/>
                </a:solidFill>
                <a:latin typeface="Georgia" panose="02040502050405020303" pitchFamily="18" charset="0"/>
                <a:cs typeface="Arial" pitchFamily="34" charset="0"/>
              </a:rPr>
              <a:t>ОСК ВО, СФ, вида (рода) ВС</a:t>
            </a:r>
            <a:endParaRPr lang="ru-RU" sz="900" i="1" kern="0" dirty="0">
              <a:solidFill>
                <a:srgbClr val="7030A0"/>
              </a:solidFill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76" name="Прямоугольник 75"/>
          <p:cNvSpPr/>
          <p:nvPr/>
        </p:nvSpPr>
        <p:spPr>
          <a:xfrm flipH="1">
            <a:off x="11433090" y="2432780"/>
            <a:ext cx="562886" cy="203133"/>
          </a:xfrm>
          <a:prstGeom prst="rect">
            <a:avLst/>
          </a:prstGeom>
          <a:ln>
            <a:noFill/>
          </a:ln>
          <a:effectLst>
            <a:glow rad="127000">
              <a:schemeClr val="accent1"/>
            </a:glow>
          </a:effec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1285353" fontAlgn="ctr">
              <a:lnSpc>
                <a:spcPct val="80000"/>
              </a:lnSpc>
            </a:pPr>
            <a:r>
              <a:rPr lang="ru-RU" sz="900" b="1" kern="0" dirty="0">
                <a:effectLst/>
                <a:latin typeface="Arial" pitchFamily="34" charset="0"/>
                <a:cs typeface="Arial" pitchFamily="34" charset="0"/>
              </a:rPr>
              <a:t>3 года</a:t>
            </a:r>
          </a:p>
        </p:txBody>
      </p:sp>
      <p:sp>
        <p:nvSpPr>
          <p:cNvPr id="77" name="Прямоугольник 76"/>
          <p:cNvSpPr/>
          <p:nvPr/>
        </p:nvSpPr>
        <p:spPr>
          <a:xfrm flipH="1">
            <a:off x="7889790" y="2360064"/>
            <a:ext cx="594730" cy="203133"/>
          </a:xfrm>
          <a:prstGeom prst="rect">
            <a:avLst/>
          </a:prstGeom>
          <a:ln>
            <a:noFill/>
          </a:ln>
          <a:effectLst>
            <a:glow rad="127000">
              <a:schemeClr val="accent1"/>
            </a:glow>
          </a:effec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1285353" fontAlgn="ctr">
              <a:lnSpc>
                <a:spcPct val="80000"/>
              </a:lnSpc>
            </a:pPr>
            <a:r>
              <a:rPr lang="ru-RU" sz="900" b="1" kern="0" dirty="0">
                <a:latin typeface="Arial" pitchFamily="34" charset="0"/>
                <a:cs typeface="Arial" pitchFamily="34" charset="0"/>
              </a:rPr>
              <a:t>3-5 лет</a:t>
            </a:r>
            <a:endParaRPr lang="ru-RU" sz="900" b="1" kern="0" dirty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Скругленный прямоугольник 77"/>
          <p:cNvSpPr>
            <a:spLocks/>
          </p:cNvSpPr>
          <p:nvPr/>
        </p:nvSpPr>
        <p:spPr>
          <a:xfrm>
            <a:off x="8616963" y="3925189"/>
            <a:ext cx="3292070" cy="31500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8900000" scaled="1"/>
            <a:tileRect/>
          </a:gradFill>
          <a:ln w="28575">
            <a:solidFill>
              <a:schemeClr val="accent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800" u="sng" kern="0" dirty="0">
                <a:solidFill>
                  <a:srgbClr val="FF0000"/>
                </a:solidFill>
                <a:latin typeface="Georgia" panose="02040502050405020303" pitchFamily="18" charset="0"/>
                <a:cs typeface="Arial" pitchFamily="34" charset="0"/>
              </a:rPr>
              <a:t>Военная служба </a:t>
            </a:r>
          </a:p>
          <a:p>
            <a:pPr algn="ctr">
              <a:lnSpc>
                <a:spcPct val="80000"/>
              </a:lnSpc>
            </a:pPr>
            <a:r>
              <a:rPr lang="ru-RU" sz="800" i="1" kern="0" dirty="0" err="1">
                <a:solidFill>
                  <a:srgbClr val="7030A0"/>
                </a:solidFill>
                <a:latin typeface="Georgia" panose="02040502050405020303" pitchFamily="18" charset="0"/>
                <a:cs typeface="Arial" pitchFamily="34" charset="0"/>
              </a:rPr>
              <a:t>зам.нач.СЗГТ</a:t>
            </a:r>
            <a:r>
              <a:rPr lang="ru-RU" sz="800" i="1" kern="0" dirty="0">
                <a:solidFill>
                  <a:srgbClr val="7030A0"/>
                </a:solidFill>
                <a:latin typeface="Georgia" panose="02040502050405020303" pitchFamily="18" charset="0"/>
                <a:cs typeface="Arial" pitchFamily="34" charset="0"/>
              </a:rPr>
              <a:t> </a:t>
            </a:r>
            <a:r>
              <a:rPr lang="ru-RU" sz="800" kern="0" dirty="0">
                <a:solidFill>
                  <a:schemeClr val="tx1"/>
                </a:solidFill>
                <a:latin typeface="Georgia" panose="02040502050405020303" pitchFamily="18" charset="0"/>
                <a:cs typeface="Arial" pitchFamily="34" charset="0"/>
              </a:rPr>
              <a:t>ОСК ВО, СФ,</a:t>
            </a:r>
            <a:r>
              <a:rPr lang="ru-RU" sz="800" i="1" kern="0" dirty="0">
                <a:solidFill>
                  <a:srgbClr val="7030A0"/>
                </a:solidFill>
                <a:latin typeface="Georgia" panose="02040502050405020303" pitchFamily="18" charset="0"/>
                <a:cs typeface="Arial" pitchFamily="34" charset="0"/>
              </a:rPr>
              <a:t> </a:t>
            </a:r>
            <a:r>
              <a:rPr lang="ru-RU" sz="800" i="1" kern="0" dirty="0" err="1">
                <a:solidFill>
                  <a:srgbClr val="7030A0"/>
                </a:solidFill>
                <a:latin typeface="Georgia" panose="02040502050405020303" pitchFamily="18" charset="0"/>
                <a:cs typeface="Arial" pitchFamily="34" charset="0"/>
              </a:rPr>
              <a:t>нач.центра</a:t>
            </a:r>
            <a:r>
              <a:rPr lang="ru-RU" sz="800" kern="0" dirty="0">
                <a:solidFill>
                  <a:schemeClr val="tx1"/>
                </a:solidFill>
                <a:latin typeface="Georgia" panose="02040502050405020303" pitchFamily="18" charset="0"/>
                <a:cs typeface="Arial" pitchFamily="34" charset="0"/>
              </a:rPr>
              <a:t> 88 ГЦ, НТК, 8 УГШ</a:t>
            </a:r>
          </a:p>
        </p:txBody>
      </p:sp>
      <p:sp>
        <p:nvSpPr>
          <p:cNvPr id="79" name="Стрелка вправо 78"/>
          <p:cNvSpPr/>
          <p:nvPr/>
        </p:nvSpPr>
        <p:spPr>
          <a:xfrm rot="5400000">
            <a:off x="8527510" y="3575717"/>
            <a:ext cx="600275" cy="188112"/>
          </a:xfrm>
          <a:prstGeom prst="rightArrow">
            <a:avLst>
              <a:gd name="adj1" fmla="val 50000"/>
              <a:gd name="adj2" fmla="val 52602"/>
            </a:avLst>
          </a:prstGeom>
          <a:gradFill flip="none" rotWithShape="1">
            <a:gsLst>
              <a:gs pos="9000">
                <a:srgbClr val="EF4036">
                  <a:alpha val="54000"/>
                </a:srgbClr>
              </a:gs>
              <a:gs pos="44000">
                <a:schemeClr val="accent1">
                  <a:lumMod val="97000"/>
                  <a:lumOff val="3000"/>
                  <a:alpha val="46000"/>
                </a:schemeClr>
              </a:gs>
              <a:gs pos="78000">
                <a:schemeClr val="bg1">
                  <a:alpha val="53000"/>
                  <a:lumMod val="100000"/>
                </a:schemeClr>
              </a:gs>
            </a:gsLst>
            <a:lin ang="8100000" scaled="1"/>
            <a:tileRect/>
          </a:gradFill>
          <a:ln>
            <a:noFill/>
          </a:ln>
          <a:effectLst>
            <a:glow>
              <a:schemeClr val="accent1"/>
            </a:glow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harsh" dir="t">
              <a:rot lat="0" lon="0" rev="3000000"/>
            </a:lightRig>
          </a:scene3d>
          <a:sp3d extrusionH="254000" contourW="19050">
            <a:bevelT w="82550" h="44450"/>
            <a:bevelB w="82550" h="44450" prst="angle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85353" fontAlgn="ctr">
              <a:lnSpc>
                <a:spcPct val="80000"/>
              </a:lnSpc>
            </a:pPr>
            <a:endParaRPr lang="ru-RU" sz="1600" b="1" kern="0"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Стрелка вправо 79"/>
          <p:cNvSpPr/>
          <p:nvPr/>
        </p:nvSpPr>
        <p:spPr>
          <a:xfrm rot="5400000">
            <a:off x="10744969" y="4419091"/>
            <a:ext cx="638603" cy="188112"/>
          </a:xfrm>
          <a:prstGeom prst="rightArrow">
            <a:avLst>
              <a:gd name="adj1" fmla="val 50000"/>
              <a:gd name="adj2" fmla="val 52602"/>
            </a:avLst>
          </a:prstGeom>
          <a:gradFill flip="none" rotWithShape="1">
            <a:gsLst>
              <a:gs pos="9000">
                <a:srgbClr val="EF4036">
                  <a:alpha val="54000"/>
                </a:srgbClr>
              </a:gs>
              <a:gs pos="44000">
                <a:schemeClr val="accent1">
                  <a:lumMod val="97000"/>
                  <a:lumOff val="3000"/>
                  <a:alpha val="46000"/>
                </a:schemeClr>
              </a:gs>
              <a:gs pos="78000">
                <a:schemeClr val="bg1">
                  <a:alpha val="53000"/>
                  <a:lumMod val="100000"/>
                </a:schemeClr>
              </a:gs>
            </a:gsLst>
            <a:lin ang="8100000" scaled="1"/>
            <a:tileRect/>
          </a:gradFill>
          <a:ln>
            <a:noFill/>
          </a:ln>
          <a:effectLst>
            <a:glow>
              <a:schemeClr val="accent1"/>
            </a:glow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harsh" dir="t">
              <a:rot lat="0" lon="0" rev="3000000"/>
            </a:lightRig>
          </a:scene3d>
          <a:sp3d extrusionH="254000" contourW="19050">
            <a:bevelT w="82550" h="44450"/>
            <a:bevelB w="82550" h="44450" prst="angle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85353" fontAlgn="ctr">
              <a:lnSpc>
                <a:spcPct val="80000"/>
              </a:lnSpc>
            </a:pPr>
            <a:endParaRPr lang="ru-RU" sz="1600" b="1" kern="0"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1" name="Прямоугольник 80"/>
          <p:cNvSpPr/>
          <p:nvPr/>
        </p:nvSpPr>
        <p:spPr>
          <a:xfrm flipH="1">
            <a:off x="11215600" y="4775223"/>
            <a:ext cx="842314" cy="210058"/>
          </a:xfrm>
          <a:prstGeom prst="rect">
            <a:avLst/>
          </a:prstGeom>
          <a:ln>
            <a:noFill/>
          </a:ln>
          <a:effectLst>
            <a:glow rad="127000">
              <a:schemeClr val="accent1"/>
            </a:glow>
          </a:effec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1285353" fontAlgn="ctr">
              <a:lnSpc>
                <a:spcPct val="80000"/>
              </a:lnSpc>
            </a:pPr>
            <a:r>
              <a:rPr lang="ru-RU" sz="900" b="1" kern="0" dirty="0">
                <a:latin typeface="Arial" pitchFamily="34" charset="0"/>
                <a:cs typeface="Arial" pitchFamily="34" charset="0"/>
              </a:rPr>
              <a:t>3-4</a:t>
            </a:r>
            <a:r>
              <a:rPr lang="ru-RU" sz="900" b="1" kern="0" dirty="0">
                <a:effectLst/>
                <a:latin typeface="Arial" pitchFamily="34" charset="0"/>
                <a:cs typeface="Arial" pitchFamily="34" charset="0"/>
              </a:rPr>
              <a:t> года</a:t>
            </a:r>
          </a:p>
        </p:txBody>
      </p:sp>
      <p:sp>
        <p:nvSpPr>
          <p:cNvPr id="82" name="Прямоугольник 81"/>
          <p:cNvSpPr/>
          <p:nvPr/>
        </p:nvSpPr>
        <p:spPr>
          <a:xfrm flipH="1">
            <a:off x="11224043" y="3902761"/>
            <a:ext cx="842314" cy="210058"/>
          </a:xfrm>
          <a:prstGeom prst="rect">
            <a:avLst/>
          </a:prstGeom>
          <a:ln>
            <a:noFill/>
          </a:ln>
          <a:effectLst>
            <a:glow rad="127000">
              <a:schemeClr val="accent1"/>
            </a:glow>
          </a:effec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1285353" fontAlgn="ctr">
              <a:lnSpc>
                <a:spcPct val="80000"/>
              </a:lnSpc>
            </a:pPr>
            <a:r>
              <a:rPr lang="ru-RU" sz="900" b="1" kern="0" dirty="0">
                <a:latin typeface="Arial" pitchFamily="34" charset="0"/>
                <a:cs typeface="Arial" pitchFamily="34" charset="0"/>
              </a:rPr>
              <a:t>3-4</a:t>
            </a:r>
            <a:r>
              <a:rPr lang="ru-RU" sz="900" b="1" kern="0" dirty="0">
                <a:effectLst/>
                <a:latin typeface="Arial" pitchFamily="34" charset="0"/>
                <a:cs typeface="Arial" pitchFamily="34" charset="0"/>
              </a:rPr>
              <a:t> года</a:t>
            </a:r>
          </a:p>
        </p:txBody>
      </p:sp>
      <p:sp>
        <p:nvSpPr>
          <p:cNvPr id="83" name="Прямоугольник 82"/>
          <p:cNvSpPr/>
          <p:nvPr/>
        </p:nvSpPr>
        <p:spPr>
          <a:xfrm flipH="1">
            <a:off x="11215109" y="3678815"/>
            <a:ext cx="842314" cy="210058"/>
          </a:xfrm>
          <a:prstGeom prst="rect">
            <a:avLst/>
          </a:prstGeom>
          <a:ln>
            <a:noFill/>
          </a:ln>
          <a:effectLst>
            <a:glow rad="127000">
              <a:schemeClr val="accent1"/>
            </a:glow>
          </a:effec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1285353" fontAlgn="ctr">
              <a:lnSpc>
                <a:spcPct val="80000"/>
              </a:lnSpc>
            </a:pPr>
            <a:r>
              <a:rPr lang="ru-RU" sz="900" b="1" kern="0" dirty="0">
                <a:latin typeface="Arial" pitchFamily="34" charset="0"/>
                <a:cs typeface="Arial" pitchFamily="34" charset="0"/>
              </a:rPr>
              <a:t>3-4</a:t>
            </a:r>
            <a:r>
              <a:rPr lang="ru-RU" sz="900" b="1" kern="0" dirty="0">
                <a:effectLst/>
                <a:latin typeface="Arial" pitchFamily="34" charset="0"/>
                <a:cs typeface="Arial" pitchFamily="34" charset="0"/>
              </a:rPr>
              <a:t> года</a:t>
            </a:r>
          </a:p>
        </p:txBody>
      </p:sp>
      <p:sp>
        <p:nvSpPr>
          <p:cNvPr id="84" name="Прямоугольник 83"/>
          <p:cNvSpPr/>
          <p:nvPr/>
        </p:nvSpPr>
        <p:spPr>
          <a:xfrm flipH="1">
            <a:off x="11231405" y="2833994"/>
            <a:ext cx="842314" cy="210058"/>
          </a:xfrm>
          <a:prstGeom prst="rect">
            <a:avLst/>
          </a:prstGeom>
          <a:ln>
            <a:noFill/>
          </a:ln>
          <a:effectLst>
            <a:glow rad="127000">
              <a:schemeClr val="accent1"/>
            </a:glow>
          </a:effec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1285353" fontAlgn="ctr">
              <a:lnSpc>
                <a:spcPct val="80000"/>
              </a:lnSpc>
            </a:pPr>
            <a:r>
              <a:rPr lang="ru-RU" sz="900" b="1" kern="0" dirty="0">
                <a:latin typeface="Arial" pitchFamily="34" charset="0"/>
                <a:cs typeface="Arial" pitchFamily="34" charset="0"/>
              </a:rPr>
              <a:t>3-4</a:t>
            </a:r>
            <a:r>
              <a:rPr lang="ru-RU" sz="900" b="1" kern="0" dirty="0">
                <a:effectLst/>
                <a:latin typeface="Arial" pitchFamily="34" charset="0"/>
                <a:cs typeface="Arial" pitchFamily="34" charset="0"/>
              </a:rPr>
              <a:t> года</a:t>
            </a:r>
          </a:p>
        </p:txBody>
      </p:sp>
      <p:sp>
        <p:nvSpPr>
          <p:cNvPr id="85" name="Прямоугольник 84"/>
          <p:cNvSpPr/>
          <p:nvPr/>
        </p:nvSpPr>
        <p:spPr>
          <a:xfrm flipH="1">
            <a:off x="11255093" y="1797821"/>
            <a:ext cx="842314" cy="210058"/>
          </a:xfrm>
          <a:prstGeom prst="rect">
            <a:avLst/>
          </a:prstGeom>
          <a:ln>
            <a:noFill/>
          </a:ln>
          <a:effectLst>
            <a:glow rad="127000">
              <a:schemeClr val="accent1"/>
            </a:glow>
          </a:effec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1285353" fontAlgn="ctr">
              <a:lnSpc>
                <a:spcPct val="80000"/>
              </a:lnSpc>
            </a:pPr>
            <a:r>
              <a:rPr lang="ru-RU" sz="900" b="1" kern="0" dirty="0">
                <a:latin typeface="Arial" pitchFamily="34" charset="0"/>
                <a:cs typeface="Arial" pitchFamily="34" charset="0"/>
              </a:rPr>
              <a:t>3-4</a:t>
            </a:r>
            <a:r>
              <a:rPr lang="ru-RU" sz="900" b="1" kern="0" dirty="0">
                <a:effectLst/>
                <a:latin typeface="Arial" pitchFamily="34" charset="0"/>
                <a:cs typeface="Arial" pitchFamily="34" charset="0"/>
              </a:rPr>
              <a:t> года</a:t>
            </a:r>
          </a:p>
        </p:txBody>
      </p:sp>
      <p:sp>
        <p:nvSpPr>
          <p:cNvPr id="86" name="Прямоугольник 85"/>
          <p:cNvSpPr/>
          <p:nvPr/>
        </p:nvSpPr>
        <p:spPr>
          <a:xfrm flipH="1">
            <a:off x="7755922" y="3342659"/>
            <a:ext cx="842314" cy="210058"/>
          </a:xfrm>
          <a:prstGeom prst="rect">
            <a:avLst/>
          </a:prstGeom>
          <a:ln>
            <a:noFill/>
          </a:ln>
          <a:effectLst>
            <a:glow rad="127000">
              <a:schemeClr val="accent1"/>
            </a:glow>
          </a:effec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1285353" fontAlgn="ctr">
              <a:lnSpc>
                <a:spcPct val="80000"/>
              </a:lnSpc>
            </a:pPr>
            <a:r>
              <a:rPr lang="ru-RU" sz="900" b="1" kern="0" dirty="0">
                <a:latin typeface="Arial" pitchFamily="34" charset="0"/>
                <a:cs typeface="Arial" pitchFamily="34" charset="0"/>
              </a:rPr>
              <a:t>3-4</a:t>
            </a:r>
            <a:r>
              <a:rPr lang="ru-RU" sz="900" b="1" kern="0" dirty="0">
                <a:effectLst/>
                <a:latin typeface="Arial" pitchFamily="34" charset="0"/>
                <a:cs typeface="Arial" pitchFamily="34" charset="0"/>
              </a:rPr>
              <a:t> года</a:t>
            </a:r>
          </a:p>
        </p:txBody>
      </p:sp>
      <p:sp>
        <p:nvSpPr>
          <p:cNvPr id="87" name="Прямоугольник 86"/>
          <p:cNvSpPr/>
          <p:nvPr/>
        </p:nvSpPr>
        <p:spPr>
          <a:xfrm flipH="1">
            <a:off x="7960471" y="4044366"/>
            <a:ext cx="562886" cy="203133"/>
          </a:xfrm>
          <a:prstGeom prst="rect">
            <a:avLst/>
          </a:prstGeom>
          <a:ln>
            <a:noFill/>
          </a:ln>
          <a:effectLst>
            <a:glow rad="127000">
              <a:schemeClr val="accent1"/>
            </a:glow>
          </a:effec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1285353" fontAlgn="ctr">
              <a:lnSpc>
                <a:spcPct val="80000"/>
              </a:lnSpc>
            </a:pPr>
            <a:r>
              <a:rPr lang="ru-RU" sz="900" b="1" kern="0" dirty="0">
                <a:effectLst/>
                <a:latin typeface="Arial" pitchFamily="34" charset="0"/>
                <a:cs typeface="Arial" pitchFamily="34" charset="0"/>
              </a:rPr>
              <a:t>3 года</a:t>
            </a:r>
          </a:p>
        </p:txBody>
      </p:sp>
      <p:sp>
        <p:nvSpPr>
          <p:cNvPr id="88" name="Прямоугольник 87"/>
          <p:cNvSpPr/>
          <p:nvPr/>
        </p:nvSpPr>
        <p:spPr>
          <a:xfrm flipH="1">
            <a:off x="4674456" y="3074936"/>
            <a:ext cx="594730" cy="203133"/>
          </a:xfrm>
          <a:prstGeom prst="rect">
            <a:avLst/>
          </a:prstGeom>
          <a:ln>
            <a:noFill/>
          </a:ln>
          <a:effectLst>
            <a:glow rad="127000">
              <a:schemeClr val="accent1"/>
            </a:glow>
          </a:effec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1285353" fontAlgn="ctr">
              <a:lnSpc>
                <a:spcPct val="80000"/>
              </a:lnSpc>
            </a:pPr>
            <a:r>
              <a:rPr lang="ru-RU" sz="900" b="1" kern="0" dirty="0">
                <a:latin typeface="Arial" pitchFamily="34" charset="0"/>
                <a:cs typeface="Arial" pitchFamily="34" charset="0"/>
              </a:rPr>
              <a:t>3-5 лет</a:t>
            </a:r>
            <a:endParaRPr lang="ru-RU" sz="900" b="1" kern="0" dirty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9" name="Прямоугольник 88"/>
          <p:cNvSpPr/>
          <p:nvPr/>
        </p:nvSpPr>
        <p:spPr>
          <a:xfrm flipH="1">
            <a:off x="4585762" y="3742911"/>
            <a:ext cx="842314" cy="210058"/>
          </a:xfrm>
          <a:prstGeom prst="rect">
            <a:avLst/>
          </a:prstGeom>
          <a:ln>
            <a:noFill/>
          </a:ln>
          <a:effectLst>
            <a:glow rad="127000">
              <a:schemeClr val="accent1"/>
            </a:glow>
          </a:effec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1285353" fontAlgn="ctr">
              <a:lnSpc>
                <a:spcPct val="80000"/>
              </a:lnSpc>
            </a:pPr>
            <a:r>
              <a:rPr lang="ru-RU" sz="900" b="1" kern="0" dirty="0">
                <a:latin typeface="Arial" pitchFamily="34" charset="0"/>
                <a:cs typeface="Arial" pitchFamily="34" charset="0"/>
              </a:rPr>
              <a:t>2-3</a:t>
            </a:r>
            <a:r>
              <a:rPr lang="ru-RU" sz="900" b="1" kern="0" dirty="0">
                <a:effectLst/>
                <a:latin typeface="Arial" pitchFamily="34" charset="0"/>
                <a:cs typeface="Arial" pitchFamily="34" charset="0"/>
              </a:rPr>
              <a:t> года</a:t>
            </a:r>
          </a:p>
        </p:txBody>
      </p:sp>
      <p:sp>
        <p:nvSpPr>
          <p:cNvPr id="90" name="Прямоугольник 89"/>
          <p:cNvSpPr/>
          <p:nvPr/>
        </p:nvSpPr>
        <p:spPr>
          <a:xfrm flipH="1">
            <a:off x="4574505" y="3944270"/>
            <a:ext cx="842314" cy="210058"/>
          </a:xfrm>
          <a:prstGeom prst="rect">
            <a:avLst/>
          </a:prstGeom>
          <a:ln>
            <a:noFill/>
          </a:ln>
          <a:effectLst>
            <a:glow rad="127000">
              <a:schemeClr val="accent1"/>
            </a:glow>
          </a:effec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1285353" fontAlgn="ctr">
              <a:lnSpc>
                <a:spcPct val="80000"/>
              </a:lnSpc>
            </a:pPr>
            <a:r>
              <a:rPr lang="ru-RU" sz="900" b="1" kern="0" dirty="0">
                <a:latin typeface="Arial" pitchFamily="34" charset="0"/>
                <a:cs typeface="Arial" pitchFamily="34" charset="0"/>
              </a:rPr>
              <a:t>3-4</a:t>
            </a:r>
            <a:r>
              <a:rPr lang="ru-RU" sz="900" b="1" kern="0" dirty="0">
                <a:effectLst/>
                <a:latin typeface="Arial" pitchFamily="34" charset="0"/>
                <a:cs typeface="Arial" pitchFamily="34" charset="0"/>
              </a:rPr>
              <a:t> года</a:t>
            </a:r>
          </a:p>
        </p:txBody>
      </p:sp>
      <p:sp>
        <p:nvSpPr>
          <p:cNvPr id="91" name="Прямоугольник 90"/>
          <p:cNvSpPr/>
          <p:nvPr/>
        </p:nvSpPr>
        <p:spPr>
          <a:xfrm flipH="1">
            <a:off x="4306212" y="1772591"/>
            <a:ext cx="918952" cy="210058"/>
          </a:xfrm>
          <a:prstGeom prst="rect">
            <a:avLst/>
          </a:prstGeom>
          <a:ln>
            <a:noFill/>
          </a:ln>
          <a:effectLst>
            <a:glow rad="127000">
              <a:schemeClr val="accent1"/>
            </a:glow>
          </a:effec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1285353" fontAlgn="ctr">
              <a:lnSpc>
                <a:spcPct val="80000"/>
              </a:lnSpc>
            </a:pPr>
            <a:r>
              <a:rPr lang="ru-RU" sz="900" b="1" kern="0" dirty="0">
                <a:latin typeface="Arial" pitchFamily="34" charset="0"/>
                <a:cs typeface="Arial" pitchFamily="34" charset="0"/>
              </a:rPr>
              <a:t>5 лет</a:t>
            </a:r>
            <a:endParaRPr lang="ru-RU" sz="900" b="1" kern="0" dirty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" name="Стрелка вправо 91"/>
          <p:cNvSpPr/>
          <p:nvPr/>
        </p:nvSpPr>
        <p:spPr>
          <a:xfrm>
            <a:off x="5092860" y="5376955"/>
            <a:ext cx="369679" cy="277751"/>
          </a:xfrm>
          <a:prstGeom prst="rightArrow">
            <a:avLst>
              <a:gd name="adj1" fmla="val 50000"/>
              <a:gd name="adj2" fmla="val 52602"/>
            </a:avLst>
          </a:prstGeom>
          <a:gradFill>
            <a:gsLst>
              <a:gs pos="9000">
                <a:srgbClr val="EF4036"/>
              </a:gs>
              <a:gs pos="44000">
                <a:schemeClr val="accent1">
                  <a:lumMod val="97000"/>
                  <a:lumOff val="3000"/>
                </a:schemeClr>
              </a:gs>
              <a:gs pos="78000">
                <a:schemeClr val="bg1"/>
              </a:gs>
            </a:gsLst>
            <a:lin ang="16200000" scaled="0"/>
          </a:gra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harsh" dir="t">
              <a:rot lat="0" lon="0" rev="3000000"/>
            </a:lightRig>
          </a:scene3d>
          <a:sp3d extrusionH="254000" contourW="19050">
            <a:bevelT w="82550" h="44450"/>
            <a:bevelB w="82550" h="44450" prst="angle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85353" fontAlgn="ctr">
              <a:lnSpc>
                <a:spcPct val="80000"/>
              </a:lnSpc>
            </a:pPr>
            <a:endParaRPr lang="ru-RU" sz="1600" b="1" kern="0"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3" name="Стрелка вправо 92"/>
          <p:cNvSpPr/>
          <p:nvPr/>
        </p:nvSpPr>
        <p:spPr>
          <a:xfrm rot="5400000">
            <a:off x="5299562" y="4390186"/>
            <a:ext cx="600275" cy="188112"/>
          </a:xfrm>
          <a:prstGeom prst="rightArrow">
            <a:avLst>
              <a:gd name="adj1" fmla="val 50000"/>
              <a:gd name="adj2" fmla="val 52602"/>
            </a:avLst>
          </a:prstGeom>
          <a:gradFill flip="none" rotWithShape="1">
            <a:gsLst>
              <a:gs pos="9000">
                <a:srgbClr val="EF4036">
                  <a:alpha val="54000"/>
                </a:srgbClr>
              </a:gs>
              <a:gs pos="44000">
                <a:schemeClr val="accent1">
                  <a:lumMod val="97000"/>
                  <a:lumOff val="3000"/>
                  <a:alpha val="46000"/>
                </a:schemeClr>
              </a:gs>
              <a:gs pos="78000">
                <a:schemeClr val="bg1">
                  <a:alpha val="53000"/>
                  <a:lumMod val="100000"/>
                </a:schemeClr>
              </a:gs>
            </a:gsLst>
            <a:lin ang="8100000" scaled="1"/>
            <a:tileRect/>
          </a:gradFill>
          <a:ln>
            <a:noFill/>
          </a:ln>
          <a:effectLst>
            <a:glow>
              <a:schemeClr val="accent1"/>
            </a:glow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harsh" dir="t">
              <a:rot lat="0" lon="0" rev="3000000"/>
            </a:lightRig>
          </a:scene3d>
          <a:sp3d extrusionH="254000" contourW="19050">
            <a:bevelT w="82550" h="44450"/>
            <a:bevelB w="82550" h="44450" prst="angle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85353" fontAlgn="ctr">
              <a:lnSpc>
                <a:spcPct val="80000"/>
              </a:lnSpc>
            </a:pPr>
            <a:endParaRPr lang="ru-RU" sz="1600" b="1" kern="0"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4" name="Прямоугольник 93"/>
          <p:cNvSpPr/>
          <p:nvPr/>
        </p:nvSpPr>
        <p:spPr>
          <a:xfrm flipH="1">
            <a:off x="-74653" y="940993"/>
            <a:ext cx="597304" cy="54845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1285353" fontAlgn="ctr">
              <a:lnSpc>
                <a:spcPct val="80000"/>
              </a:lnSpc>
            </a:pPr>
            <a:endParaRPr lang="ru-RU" sz="800" b="1" kern="0" dirty="0"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</a:effectLst>
              <a:latin typeface="Arial" pitchFamily="34" charset="0"/>
              <a:cs typeface="Arial" pitchFamily="34" charset="0"/>
            </a:endParaRPr>
          </a:p>
          <a:p>
            <a:pPr defTabSz="1285353" fontAlgn="ctr">
              <a:lnSpc>
                <a:spcPct val="80000"/>
              </a:lnSpc>
            </a:pPr>
            <a:endParaRPr lang="ru-RU" sz="300" b="1" kern="0" dirty="0"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</a:effectLst>
              <a:latin typeface="Arial" pitchFamily="34" charset="0"/>
              <a:cs typeface="Arial" pitchFamily="34" charset="0"/>
            </a:endParaRPr>
          </a:p>
          <a:p>
            <a:pPr algn="ctr" defTabSz="1285353" fontAlgn="ctr">
              <a:lnSpc>
                <a:spcPct val="80000"/>
              </a:lnSpc>
            </a:pPr>
            <a:r>
              <a:rPr lang="ru-RU" sz="800" b="1" kern="0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ial" pitchFamily="34" charset="0"/>
                <a:cs typeface="Arial" pitchFamily="34" charset="0"/>
              </a:rPr>
              <a:t>18</a:t>
            </a:r>
          </a:p>
          <a:p>
            <a:pPr algn="ctr" defTabSz="1285353" fontAlgn="ctr">
              <a:lnSpc>
                <a:spcPct val="80000"/>
              </a:lnSpc>
            </a:pPr>
            <a:r>
              <a:rPr lang="ru-RU" sz="800" b="1" kern="0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ial" pitchFamily="34" charset="0"/>
                <a:cs typeface="Arial" pitchFamily="34" charset="0"/>
              </a:rPr>
              <a:t>19</a:t>
            </a:r>
          </a:p>
          <a:p>
            <a:pPr algn="ctr" defTabSz="1285353" fontAlgn="ctr">
              <a:lnSpc>
                <a:spcPct val="80000"/>
              </a:lnSpc>
            </a:pPr>
            <a:r>
              <a:rPr lang="ru-RU" sz="800" b="1" kern="0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ial" pitchFamily="34" charset="0"/>
                <a:cs typeface="Arial" pitchFamily="34" charset="0"/>
              </a:rPr>
              <a:t>20</a:t>
            </a:r>
          </a:p>
          <a:p>
            <a:pPr algn="ctr" defTabSz="1285353" fontAlgn="ctr">
              <a:lnSpc>
                <a:spcPct val="80000"/>
              </a:lnSpc>
            </a:pPr>
            <a:endParaRPr lang="ru-RU" sz="500" b="1" kern="0" dirty="0"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</a:effectLst>
              <a:latin typeface="Arial" pitchFamily="34" charset="0"/>
              <a:cs typeface="Arial" pitchFamily="34" charset="0"/>
            </a:endParaRPr>
          </a:p>
          <a:p>
            <a:pPr algn="ctr" defTabSz="1285353" fontAlgn="ctr">
              <a:lnSpc>
                <a:spcPct val="80000"/>
              </a:lnSpc>
            </a:pPr>
            <a:r>
              <a:rPr lang="ru-RU" sz="800" b="1" kern="0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ial" pitchFamily="34" charset="0"/>
                <a:cs typeface="Arial" pitchFamily="34" charset="0"/>
              </a:rPr>
              <a:t>21</a:t>
            </a:r>
          </a:p>
          <a:p>
            <a:pPr algn="ctr" defTabSz="1285353" fontAlgn="ctr">
              <a:lnSpc>
                <a:spcPct val="80000"/>
              </a:lnSpc>
            </a:pPr>
            <a:r>
              <a:rPr lang="ru-RU" sz="800" b="1" kern="0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ial" pitchFamily="34" charset="0"/>
                <a:cs typeface="Arial" pitchFamily="34" charset="0"/>
              </a:rPr>
              <a:t>22</a:t>
            </a:r>
          </a:p>
          <a:p>
            <a:pPr algn="ctr" defTabSz="1285353" fontAlgn="ctr">
              <a:lnSpc>
                <a:spcPct val="80000"/>
              </a:lnSpc>
            </a:pPr>
            <a:endParaRPr lang="ru-RU" sz="700" b="1" kern="0" dirty="0"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</a:effectLst>
              <a:latin typeface="Arial" pitchFamily="34" charset="0"/>
              <a:cs typeface="Arial" pitchFamily="34" charset="0"/>
            </a:endParaRPr>
          </a:p>
          <a:p>
            <a:pPr algn="ctr" defTabSz="1285353" fontAlgn="ctr">
              <a:lnSpc>
                <a:spcPct val="80000"/>
              </a:lnSpc>
            </a:pPr>
            <a:r>
              <a:rPr lang="ru-RU" sz="800" b="1" kern="0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ial" pitchFamily="34" charset="0"/>
                <a:cs typeface="Arial" pitchFamily="34" charset="0"/>
              </a:rPr>
              <a:t>23</a:t>
            </a:r>
          </a:p>
          <a:p>
            <a:pPr algn="ctr" defTabSz="1285353" fontAlgn="ctr">
              <a:lnSpc>
                <a:spcPct val="80000"/>
              </a:lnSpc>
            </a:pPr>
            <a:r>
              <a:rPr lang="ru-RU" sz="800" b="1" kern="0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ial" pitchFamily="34" charset="0"/>
                <a:cs typeface="Arial" pitchFamily="34" charset="0"/>
              </a:rPr>
              <a:t>24</a:t>
            </a:r>
          </a:p>
          <a:p>
            <a:pPr algn="ctr" defTabSz="1285353" fontAlgn="ctr">
              <a:lnSpc>
                <a:spcPct val="80000"/>
              </a:lnSpc>
            </a:pPr>
            <a:endParaRPr lang="ru-RU" sz="400" b="1" kern="0" dirty="0"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</a:effectLst>
              <a:latin typeface="Arial" pitchFamily="34" charset="0"/>
              <a:cs typeface="Arial" pitchFamily="34" charset="0"/>
            </a:endParaRPr>
          </a:p>
          <a:p>
            <a:pPr algn="ctr" defTabSz="1285353" fontAlgn="ctr">
              <a:lnSpc>
                <a:spcPct val="80000"/>
              </a:lnSpc>
            </a:pPr>
            <a:r>
              <a:rPr lang="ru-RU" sz="800" b="1" kern="0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ial" pitchFamily="34" charset="0"/>
                <a:cs typeface="Arial" pitchFamily="34" charset="0"/>
              </a:rPr>
              <a:t>25</a:t>
            </a:r>
          </a:p>
          <a:p>
            <a:pPr algn="ctr" defTabSz="1285353" fontAlgn="ctr">
              <a:lnSpc>
                <a:spcPct val="80000"/>
              </a:lnSpc>
            </a:pPr>
            <a:r>
              <a:rPr lang="ru-RU" sz="800" b="1" kern="0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ial" pitchFamily="34" charset="0"/>
                <a:cs typeface="Arial" pitchFamily="34" charset="0"/>
              </a:rPr>
              <a:t>26</a:t>
            </a:r>
          </a:p>
          <a:p>
            <a:pPr algn="ctr" defTabSz="1285353" fontAlgn="ctr">
              <a:lnSpc>
                <a:spcPct val="80000"/>
              </a:lnSpc>
            </a:pPr>
            <a:r>
              <a:rPr lang="ru-RU" sz="800" b="1" kern="0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ial" pitchFamily="34" charset="0"/>
                <a:cs typeface="Arial" pitchFamily="34" charset="0"/>
              </a:rPr>
              <a:t>27</a:t>
            </a:r>
          </a:p>
          <a:p>
            <a:pPr algn="ctr" defTabSz="1285353" fontAlgn="ctr">
              <a:lnSpc>
                <a:spcPct val="80000"/>
              </a:lnSpc>
            </a:pPr>
            <a:endParaRPr lang="ru-RU" sz="400" b="1" kern="0" dirty="0"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</a:effectLst>
              <a:latin typeface="Arial" pitchFamily="34" charset="0"/>
              <a:cs typeface="Arial" pitchFamily="34" charset="0"/>
            </a:endParaRPr>
          </a:p>
          <a:p>
            <a:pPr algn="ctr" defTabSz="1285353" fontAlgn="ctr">
              <a:lnSpc>
                <a:spcPct val="80000"/>
              </a:lnSpc>
            </a:pPr>
            <a:r>
              <a:rPr lang="ru-RU" sz="800" b="1" kern="0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ial" pitchFamily="34" charset="0"/>
                <a:cs typeface="Arial" pitchFamily="34" charset="0"/>
              </a:rPr>
              <a:t>28</a:t>
            </a:r>
          </a:p>
          <a:p>
            <a:pPr algn="ctr" defTabSz="1285353" fontAlgn="ctr">
              <a:lnSpc>
                <a:spcPct val="80000"/>
              </a:lnSpc>
            </a:pPr>
            <a:r>
              <a:rPr lang="ru-RU" sz="800" b="1" kern="0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ial" pitchFamily="34" charset="0"/>
                <a:cs typeface="Arial" pitchFamily="34" charset="0"/>
              </a:rPr>
              <a:t>29</a:t>
            </a:r>
          </a:p>
          <a:p>
            <a:pPr algn="ctr" defTabSz="1285353" fontAlgn="ctr">
              <a:lnSpc>
                <a:spcPct val="80000"/>
              </a:lnSpc>
            </a:pPr>
            <a:r>
              <a:rPr lang="ru-RU" sz="800" b="1" kern="0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ial" pitchFamily="34" charset="0"/>
                <a:cs typeface="Arial" pitchFamily="34" charset="0"/>
              </a:rPr>
              <a:t>30</a:t>
            </a:r>
          </a:p>
          <a:p>
            <a:pPr algn="ctr" defTabSz="1285353" fontAlgn="ctr">
              <a:lnSpc>
                <a:spcPct val="80000"/>
              </a:lnSpc>
            </a:pPr>
            <a:r>
              <a:rPr lang="ru-RU" sz="800" b="1" kern="0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ial" pitchFamily="34" charset="0"/>
                <a:cs typeface="Arial" pitchFamily="34" charset="0"/>
              </a:rPr>
              <a:t>31</a:t>
            </a:r>
          </a:p>
          <a:p>
            <a:pPr algn="ctr" defTabSz="1285353" fontAlgn="ctr">
              <a:lnSpc>
                <a:spcPct val="80000"/>
              </a:lnSpc>
            </a:pPr>
            <a:endParaRPr lang="ru-RU" sz="400" b="1" kern="0" dirty="0"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</a:effectLst>
              <a:latin typeface="Arial" pitchFamily="34" charset="0"/>
              <a:cs typeface="Arial" pitchFamily="34" charset="0"/>
            </a:endParaRPr>
          </a:p>
          <a:p>
            <a:pPr algn="ctr" defTabSz="1285353" fontAlgn="ctr">
              <a:lnSpc>
                <a:spcPct val="80000"/>
              </a:lnSpc>
            </a:pPr>
            <a:r>
              <a:rPr lang="ru-RU" sz="800" b="1" kern="0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ial" pitchFamily="34" charset="0"/>
                <a:cs typeface="Arial" pitchFamily="34" charset="0"/>
              </a:rPr>
              <a:t>32</a:t>
            </a:r>
          </a:p>
          <a:p>
            <a:pPr algn="ctr" defTabSz="1285353" fontAlgn="ctr">
              <a:lnSpc>
                <a:spcPct val="80000"/>
              </a:lnSpc>
            </a:pPr>
            <a:r>
              <a:rPr lang="ru-RU" sz="800" b="1" kern="0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ial" pitchFamily="34" charset="0"/>
                <a:cs typeface="Arial" pitchFamily="34" charset="0"/>
              </a:rPr>
              <a:t>33</a:t>
            </a:r>
          </a:p>
          <a:p>
            <a:pPr algn="ctr" defTabSz="1285353" fontAlgn="ctr">
              <a:lnSpc>
                <a:spcPct val="80000"/>
              </a:lnSpc>
            </a:pPr>
            <a:r>
              <a:rPr lang="ru-RU" sz="800" b="1" kern="0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ial" pitchFamily="34" charset="0"/>
                <a:cs typeface="Arial" pitchFamily="34" charset="0"/>
              </a:rPr>
              <a:t>34</a:t>
            </a:r>
          </a:p>
          <a:p>
            <a:pPr algn="ctr" defTabSz="1285353" fontAlgn="ctr">
              <a:lnSpc>
                <a:spcPct val="80000"/>
              </a:lnSpc>
            </a:pPr>
            <a:r>
              <a:rPr lang="ru-RU" sz="800" b="1" kern="0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ial" pitchFamily="34" charset="0"/>
                <a:cs typeface="Arial" pitchFamily="34" charset="0"/>
              </a:rPr>
              <a:t>35</a:t>
            </a:r>
          </a:p>
          <a:p>
            <a:pPr algn="ctr" defTabSz="1285353" fontAlgn="ctr">
              <a:lnSpc>
                <a:spcPct val="80000"/>
              </a:lnSpc>
            </a:pPr>
            <a:endParaRPr lang="ru-RU" sz="500" b="1" kern="0" dirty="0"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</a:effectLst>
              <a:latin typeface="Arial" pitchFamily="34" charset="0"/>
              <a:cs typeface="Arial" pitchFamily="34" charset="0"/>
            </a:endParaRPr>
          </a:p>
          <a:p>
            <a:pPr algn="ctr" defTabSz="1285353" fontAlgn="ctr">
              <a:lnSpc>
                <a:spcPct val="80000"/>
              </a:lnSpc>
            </a:pPr>
            <a:r>
              <a:rPr lang="ru-RU" sz="800" b="1" kern="0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ial" pitchFamily="34" charset="0"/>
                <a:cs typeface="Arial" pitchFamily="34" charset="0"/>
              </a:rPr>
              <a:t>36</a:t>
            </a:r>
          </a:p>
          <a:p>
            <a:pPr algn="ctr" defTabSz="1285353" fontAlgn="ctr">
              <a:lnSpc>
                <a:spcPct val="80000"/>
              </a:lnSpc>
            </a:pPr>
            <a:endParaRPr lang="ru-RU" sz="400" b="1" kern="0" dirty="0"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</a:effectLst>
              <a:latin typeface="Arial" pitchFamily="34" charset="0"/>
              <a:cs typeface="Arial" pitchFamily="34" charset="0"/>
            </a:endParaRPr>
          </a:p>
          <a:p>
            <a:pPr algn="ctr" defTabSz="1285353" fontAlgn="ctr">
              <a:lnSpc>
                <a:spcPct val="80000"/>
              </a:lnSpc>
            </a:pPr>
            <a:r>
              <a:rPr lang="ru-RU" sz="800" b="1" kern="0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ial" pitchFamily="34" charset="0"/>
                <a:cs typeface="Arial" pitchFamily="34" charset="0"/>
              </a:rPr>
              <a:t>37</a:t>
            </a:r>
          </a:p>
          <a:p>
            <a:pPr algn="ctr" defTabSz="1285353" fontAlgn="ctr">
              <a:lnSpc>
                <a:spcPct val="80000"/>
              </a:lnSpc>
            </a:pPr>
            <a:endParaRPr lang="ru-RU" sz="400" b="1" kern="0" dirty="0"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</a:effectLst>
              <a:latin typeface="Arial" pitchFamily="34" charset="0"/>
              <a:cs typeface="Arial" pitchFamily="34" charset="0"/>
            </a:endParaRPr>
          </a:p>
          <a:p>
            <a:pPr algn="ctr" defTabSz="1285353" fontAlgn="ctr">
              <a:lnSpc>
                <a:spcPct val="80000"/>
              </a:lnSpc>
            </a:pPr>
            <a:r>
              <a:rPr lang="ru-RU" sz="800" b="1" kern="0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ial" pitchFamily="34" charset="0"/>
                <a:cs typeface="Arial" pitchFamily="34" charset="0"/>
              </a:rPr>
              <a:t>38</a:t>
            </a:r>
          </a:p>
          <a:p>
            <a:pPr algn="ctr" defTabSz="1285353" fontAlgn="ctr">
              <a:lnSpc>
                <a:spcPct val="80000"/>
              </a:lnSpc>
            </a:pPr>
            <a:endParaRPr lang="ru-RU" sz="400" b="1" kern="0" dirty="0"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</a:effectLst>
              <a:latin typeface="Arial" pitchFamily="34" charset="0"/>
              <a:cs typeface="Arial" pitchFamily="34" charset="0"/>
            </a:endParaRPr>
          </a:p>
          <a:p>
            <a:pPr algn="ctr" defTabSz="1285353" fontAlgn="ctr">
              <a:lnSpc>
                <a:spcPct val="80000"/>
              </a:lnSpc>
            </a:pPr>
            <a:r>
              <a:rPr lang="ru-RU" sz="800" b="1" kern="0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ial" pitchFamily="34" charset="0"/>
                <a:cs typeface="Arial" pitchFamily="34" charset="0"/>
              </a:rPr>
              <a:t>39</a:t>
            </a:r>
          </a:p>
          <a:p>
            <a:pPr algn="ctr" defTabSz="1285353" fontAlgn="ctr">
              <a:lnSpc>
                <a:spcPct val="80000"/>
              </a:lnSpc>
            </a:pPr>
            <a:endParaRPr lang="ru-RU" sz="500" b="1" kern="0" dirty="0"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</a:effectLst>
              <a:latin typeface="Arial" pitchFamily="34" charset="0"/>
              <a:cs typeface="Arial" pitchFamily="34" charset="0"/>
            </a:endParaRPr>
          </a:p>
          <a:p>
            <a:pPr algn="ctr" defTabSz="1285353" fontAlgn="ctr">
              <a:lnSpc>
                <a:spcPct val="80000"/>
              </a:lnSpc>
            </a:pPr>
            <a:r>
              <a:rPr lang="ru-RU" sz="800" b="1" kern="0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ial" pitchFamily="34" charset="0"/>
                <a:cs typeface="Arial" pitchFamily="34" charset="0"/>
              </a:rPr>
              <a:t>40</a:t>
            </a:r>
          </a:p>
          <a:p>
            <a:pPr algn="ctr" defTabSz="1285353" fontAlgn="ctr">
              <a:lnSpc>
                <a:spcPct val="80000"/>
              </a:lnSpc>
            </a:pPr>
            <a:endParaRPr lang="ru-RU" sz="400" b="1" kern="0" dirty="0"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</a:effectLst>
              <a:latin typeface="Arial" pitchFamily="34" charset="0"/>
              <a:cs typeface="Arial" pitchFamily="34" charset="0"/>
            </a:endParaRPr>
          </a:p>
          <a:p>
            <a:pPr algn="ctr" defTabSz="1285353" fontAlgn="ctr">
              <a:lnSpc>
                <a:spcPct val="80000"/>
              </a:lnSpc>
            </a:pPr>
            <a:r>
              <a:rPr lang="ru-RU" sz="800" b="1" kern="0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ial" pitchFamily="34" charset="0"/>
                <a:cs typeface="Arial" pitchFamily="34" charset="0"/>
              </a:rPr>
              <a:t>41</a:t>
            </a:r>
          </a:p>
          <a:p>
            <a:pPr algn="ctr" defTabSz="1285353" fontAlgn="ctr">
              <a:lnSpc>
                <a:spcPct val="80000"/>
              </a:lnSpc>
            </a:pPr>
            <a:endParaRPr lang="ru-RU" sz="300" b="1" kern="0" dirty="0"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</a:effectLst>
              <a:latin typeface="Arial" pitchFamily="34" charset="0"/>
              <a:cs typeface="Arial" pitchFamily="34" charset="0"/>
            </a:endParaRPr>
          </a:p>
          <a:p>
            <a:pPr algn="ctr" defTabSz="1285353" fontAlgn="ctr">
              <a:lnSpc>
                <a:spcPct val="80000"/>
              </a:lnSpc>
            </a:pPr>
            <a:r>
              <a:rPr lang="ru-RU" sz="800" b="1" kern="0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ial" pitchFamily="34" charset="0"/>
                <a:cs typeface="Arial" pitchFamily="34" charset="0"/>
              </a:rPr>
              <a:t>42</a:t>
            </a:r>
          </a:p>
          <a:p>
            <a:pPr algn="ctr" defTabSz="1285353" fontAlgn="ctr">
              <a:lnSpc>
                <a:spcPct val="80000"/>
              </a:lnSpc>
            </a:pPr>
            <a:endParaRPr lang="ru-RU" sz="300" b="1" kern="0" dirty="0"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</a:effectLst>
              <a:latin typeface="Arial" pitchFamily="34" charset="0"/>
              <a:cs typeface="Arial" pitchFamily="34" charset="0"/>
            </a:endParaRPr>
          </a:p>
          <a:p>
            <a:pPr algn="ctr" defTabSz="1285353" fontAlgn="ctr">
              <a:lnSpc>
                <a:spcPct val="80000"/>
              </a:lnSpc>
            </a:pPr>
            <a:r>
              <a:rPr lang="ru-RU" sz="800" b="1" kern="0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ial" pitchFamily="34" charset="0"/>
                <a:cs typeface="Arial" pitchFamily="34" charset="0"/>
              </a:rPr>
              <a:t>43</a:t>
            </a:r>
          </a:p>
          <a:p>
            <a:pPr algn="ctr" defTabSz="1285353" fontAlgn="ctr">
              <a:lnSpc>
                <a:spcPct val="80000"/>
              </a:lnSpc>
            </a:pPr>
            <a:endParaRPr lang="ru-RU" sz="300" b="1" kern="0" dirty="0"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</a:effectLst>
              <a:latin typeface="Arial" pitchFamily="34" charset="0"/>
              <a:cs typeface="Arial" pitchFamily="34" charset="0"/>
            </a:endParaRPr>
          </a:p>
          <a:p>
            <a:pPr algn="ctr" defTabSz="1285353" fontAlgn="ctr">
              <a:lnSpc>
                <a:spcPct val="80000"/>
              </a:lnSpc>
            </a:pPr>
            <a:r>
              <a:rPr lang="ru-RU" sz="800" b="1" kern="0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ial" pitchFamily="34" charset="0"/>
                <a:cs typeface="Arial" pitchFamily="34" charset="0"/>
              </a:rPr>
              <a:t>44</a:t>
            </a:r>
          </a:p>
          <a:p>
            <a:pPr algn="ctr" defTabSz="1285353" fontAlgn="ctr">
              <a:lnSpc>
                <a:spcPct val="80000"/>
              </a:lnSpc>
            </a:pPr>
            <a:endParaRPr lang="ru-RU" sz="300" b="1" kern="0" dirty="0"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</a:effectLst>
              <a:latin typeface="Arial" pitchFamily="34" charset="0"/>
              <a:cs typeface="Arial" pitchFamily="34" charset="0"/>
            </a:endParaRPr>
          </a:p>
          <a:p>
            <a:pPr algn="ctr" defTabSz="1285353" fontAlgn="ctr">
              <a:lnSpc>
                <a:spcPct val="80000"/>
              </a:lnSpc>
            </a:pPr>
            <a:r>
              <a:rPr lang="ru-RU" sz="800" b="1" kern="0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ial" pitchFamily="34" charset="0"/>
                <a:cs typeface="Arial" pitchFamily="34" charset="0"/>
              </a:rPr>
              <a:t>45</a:t>
            </a:r>
          </a:p>
          <a:p>
            <a:pPr algn="ctr" defTabSz="1285353" fontAlgn="ctr">
              <a:lnSpc>
                <a:spcPct val="80000"/>
              </a:lnSpc>
            </a:pPr>
            <a:endParaRPr lang="ru-RU" sz="300" b="1" kern="0" dirty="0"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</a:effectLst>
              <a:latin typeface="Arial" pitchFamily="34" charset="0"/>
              <a:cs typeface="Arial" pitchFamily="34" charset="0"/>
            </a:endParaRPr>
          </a:p>
          <a:p>
            <a:pPr algn="ctr" defTabSz="1285353" fontAlgn="ctr">
              <a:lnSpc>
                <a:spcPct val="80000"/>
              </a:lnSpc>
            </a:pPr>
            <a:r>
              <a:rPr lang="ru-RU" sz="800" b="1" kern="0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ial" pitchFamily="34" charset="0"/>
                <a:cs typeface="Arial" pitchFamily="34" charset="0"/>
              </a:rPr>
              <a:t>46</a:t>
            </a:r>
          </a:p>
          <a:p>
            <a:pPr algn="ctr" defTabSz="1285353" fontAlgn="ctr">
              <a:lnSpc>
                <a:spcPct val="80000"/>
              </a:lnSpc>
            </a:pPr>
            <a:endParaRPr lang="ru-RU" sz="200" b="1" kern="0" dirty="0"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</a:effectLst>
              <a:latin typeface="Arial" pitchFamily="34" charset="0"/>
              <a:cs typeface="Arial" pitchFamily="34" charset="0"/>
            </a:endParaRPr>
          </a:p>
          <a:p>
            <a:pPr algn="ctr" defTabSz="1285353" fontAlgn="ctr">
              <a:lnSpc>
                <a:spcPct val="80000"/>
              </a:lnSpc>
            </a:pPr>
            <a:r>
              <a:rPr lang="ru-RU" sz="800" b="1" kern="0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ial" pitchFamily="34" charset="0"/>
                <a:cs typeface="Arial" pitchFamily="34" charset="0"/>
              </a:rPr>
              <a:t>47</a:t>
            </a:r>
          </a:p>
          <a:p>
            <a:pPr algn="ctr" defTabSz="1285353" fontAlgn="ctr">
              <a:lnSpc>
                <a:spcPct val="80000"/>
              </a:lnSpc>
            </a:pPr>
            <a:endParaRPr lang="ru-RU" sz="400" b="1" kern="0" dirty="0"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</a:effectLst>
              <a:latin typeface="Arial" pitchFamily="34" charset="0"/>
              <a:cs typeface="Arial" pitchFamily="34" charset="0"/>
            </a:endParaRPr>
          </a:p>
          <a:p>
            <a:pPr algn="ctr" defTabSz="1285353" fontAlgn="ctr">
              <a:lnSpc>
                <a:spcPct val="80000"/>
              </a:lnSpc>
            </a:pPr>
            <a:r>
              <a:rPr lang="ru-RU" sz="800" b="1" kern="0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ial" pitchFamily="34" charset="0"/>
                <a:cs typeface="Arial" pitchFamily="34" charset="0"/>
              </a:rPr>
              <a:t>48</a:t>
            </a:r>
          </a:p>
          <a:p>
            <a:pPr algn="ctr" defTabSz="1285353" fontAlgn="ctr">
              <a:lnSpc>
                <a:spcPct val="80000"/>
              </a:lnSpc>
            </a:pPr>
            <a:r>
              <a:rPr lang="ru-RU" sz="800" b="1" kern="0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ial" pitchFamily="34" charset="0"/>
                <a:cs typeface="Arial" pitchFamily="34" charset="0"/>
              </a:rPr>
              <a:t>49</a:t>
            </a:r>
          </a:p>
          <a:p>
            <a:pPr algn="ctr" defTabSz="1285353" fontAlgn="ctr">
              <a:lnSpc>
                <a:spcPct val="80000"/>
              </a:lnSpc>
            </a:pPr>
            <a:r>
              <a:rPr lang="ru-RU" sz="800" b="1" kern="0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ial" pitchFamily="34" charset="0"/>
                <a:cs typeface="Arial" pitchFamily="34" charset="0"/>
              </a:rPr>
              <a:t>50</a:t>
            </a:r>
          </a:p>
          <a:p>
            <a:pPr algn="ctr" defTabSz="1285353" fontAlgn="ctr">
              <a:lnSpc>
                <a:spcPct val="80000"/>
              </a:lnSpc>
            </a:pPr>
            <a:endParaRPr lang="ru-RU" sz="400" b="1" kern="0" dirty="0"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</a:effectLst>
              <a:latin typeface="Arial" pitchFamily="34" charset="0"/>
              <a:cs typeface="Arial" pitchFamily="34" charset="0"/>
            </a:endParaRPr>
          </a:p>
          <a:p>
            <a:pPr algn="ctr" defTabSz="1285353" fontAlgn="ctr">
              <a:lnSpc>
                <a:spcPct val="80000"/>
              </a:lnSpc>
            </a:pPr>
            <a:r>
              <a:rPr lang="ru-RU" sz="800" b="1" kern="0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ial" pitchFamily="34" charset="0"/>
                <a:cs typeface="Arial" pitchFamily="34" charset="0"/>
              </a:rPr>
              <a:t>51</a:t>
            </a:r>
          </a:p>
          <a:p>
            <a:pPr algn="ctr" defTabSz="1285353" fontAlgn="ctr">
              <a:lnSpc>
                <a:spcPct val="80000"/>
              </a:lnSpc>
            </a:pPr>
            <a:r>
              <a:rPr lang="ru-RU" sz="800" b="1" kern="0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ial" pitchFamily="34" charset="0"/>
                <a:cs typeface="Arial" pitchFamily="34" charset="0"/>
              </a:rPr>
              <a:t>52</a:t>
            </a:r>
          </a:p>
          <a:p>
            <a:pPr algn="ctr" defTabSz="1285353" fontAlgn="ctr">
              <a:lnSpc>
                <a:spcPct val="80000"/>
              </a:lnSpc>
            </a:pPr>
            <a:r>
              <a:rPr lang="ru-RU" sz="800" b="1" kern="0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ial" pitchFamily="34" charset="0"/>
                <a:cs typeface="Arial" pitchFamily="34" charset="0"/>
              </a:rPr>
              <a:t>53</a:t>
            </a:r>
          </a:p>
          <a:p>
            <a:pPr algn="ctr" defTabSz="1285353" fontAlgn="ctr">
              <a:lnSpc>
                <a:spcPct val="80000"/>
              </a:lnSpc>
            </a:pPr>
            <a:r>
              <a:rPr lang="ru-RU" sz="800" b="1" kern="0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ial" pitchFamily="34" charset="0"/>
                <a:cs typeface="Arial" pitchFamily="34" charset="0"/>
              </a:rPr>
              <a:t>54</a:t>
            </a:r>
          </a:p>
          <a:p>
            <a:pPr algn="ctr" defTabSz="1285353" fontAlgn="ctr">
              <a:lnSpc>
                <a:spcPct val="80000"/>
              </a:lnSpc>
            </a:pPr>
            <a:r>
              <a:rPr lang="ru-RU" sz="800" b="1" kern="0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ial" pitchFamily="34" charset="0"/>
                <a:cs typeface="Arial" pitchFamily="34" charset="0"/>
              </a:rPr>
              <a:t>55</a:t>
            </a:r>
          </a:p>
          <a:p>
            <a:pPr algn="ctr" defTabSz="1285353" fontAlgn="ctr">
              <a:lnSpc>
                <a:spcPct val="80000"/>
              </a:lnSpc>
            </a:pPr>
            <a:r>
              <a:rPr lang="ru-RU" sz="800" b="1" kern="0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ial" pitchFamily="34" charset="0"/>
                <a:cs typeface="Arial" pitchFamily="34" charset="0"/>
              </a:rPr>
              <a:t>56</a:t>
            </a:r>
          </a:p>
          <a:p>
            <a:pPr algn="ctr" defTabSz="1285353" fontAlgn="ctr">
              <a:lnSpc>
                <a:spcPct val="80000"/>
              </a:lnSpc>
            </a:pPr>
            <a:r>
              <a:rPr lang="ru-RU" sz="800" b="1" kern="0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ial" pitchFamily="34" charset="0"/>
                <a:cs typeface="Arial" pitchFamily="34" charset="0"/>
              </a:rPr>
              <a:t>57</a:t>
            </a:r>
          </a:p>
          <a:p>
            <a:pPr algn="ctr" defTabSz="1285353" fontAlgn="ctr">
              <a:lnSpc>
                <a:spcPct val="80000"/>
              </a:lnSpc>
            </a:pPr>
            <a:r>
              <a:rPr lang="ru-RU" sz="800" b="1" kern="0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ial" pitchFamily="34" charset="0"/>
                <a:cs typeface="Arial" pitchFamily="34" charset="0"/>
              </a:rPr>
              <a:t>58</a:t>
            </a:r>
          </a:p>
          <a:p>
            <a:pPr algn="ctr" defTabSz="1285353" fontAlgn="ctr">
              <a:lnSpc>
                <a:spcPct val="80000"/>
              </a:lnSpc>
            </a:pPr>
            <a:r>
              <a:rPr lang="ru-RU" sz="800" b="1" kern="0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ial" pitchFamily="34" charset="0"/>
                <a:cs typeface="Arial" pitchFamily="34" charset="0"/>
              </a:rPr>
              <a:t>59</a:t>
            </a:r>
          </a:p>
          <a:p>
            <a:pPr algn="ctr" defTabSz="1285353" fontAlgn="ctr">
              <a:lnSpc>
                <a:spcPct val="80000"/>
              </a:lnSpc>
            </a:pPr>
            <a:r>
              <a:rPr lang="ru-RU" sz="800" b="1" kern="0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ial" pitchFamily="34" charset="0"/>
                <a:cs typeface="Arial" pitchFamily="34" charset="0"/>
              </a:rPr>
              <a:t>60</a:t>
            </a:r>
          </a:p>
        </p:txBody>
      </p:sp>
      <p:sp>
        <p:nvSpPr>
          <p:cNvPr id="95" name="Прямоугольник 94"/>
          <p:cNvSpPr/>
          <p:nvPr/>
        </p:nvSpPr>
        <p:spPr>
          <a:xfrm flipH="1">
            <a:off x="-38814" y="954751"/>
            <a:ext cx="597304" cy="2277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1285353" fontAlgn="ctr">
              <a:lnSpc>
                <a:spcPct val="80000"/>
              </a:lnSpc>
            </a:pPr>
            <a:r>
              <a:rPr lang="ru-RU" sz="800" b="1" kern="0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ial" pitchFamily="34" charset="0"/>
                <a:cs typeface="Arial" pitchFamily="34" charset="0"/>
              </a:rPr>
              <a:t>Возраст</a:t>
            </a:r>
          </a:p>
          <a:p>
            <a:pPr defTabSz="1285353" fontAlgn="ctr">
              <a:lnSpc>
                <a:spcPct val="80000"/>
              </a:lnSpc>
            </a:pPr>
            <a:endParaRPr lang="ru-RU" sz="300" b="1" kern="0" dirty="0"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38302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0" y="156724"/>
            <a:ext cx="121920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20000"/>
                    <a:lumOff val="80000"/>
                  </a:srgbClr>
                </a:solidFill>
                <a:effectLst/>
                <a:uLnTx/>
                <a:uFillTx/>
                <a:latin typeface="Franklin Gothic Demi Cond" pitchFamily="34" charset="0"/>
                <a:ea typeface="+mn-ea"/>
                <a:cs typeface="+mn-cs"/>
              </a:rPr>
              <a:t>Социальные гарантии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1221" y="6374441"/>
            <a:ext cx="509539" cy="444044"/>
          </a:xfrm>
          <a:prstGeom prst="rect">
            <a:avLst/>
          </a:prstGeom>
          <a:effectLst>
            <a:glow rad="152400">
              <a:schemeClr val="accent1">
                <a:alpha val="21000"/>
              </a:schemeClr>
            </a:glow>
          </a:effec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561220" y="6374442"/>
            <a:ext cx="509539" cy="444044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BA2703-0EC3-457A-9946-013C4D6DA5E1}" type="slidenum">
              <a:rPr kumimoji="0" lang="ru-RU" sz="2000" b="0" i="0" u="none" strike="noStrike" kern="1200" cap="none" spc="0" normalizeH="0" baseline="0" noProof="0">
                <a:ln>
                  <a:noFill/>
                </a:ln>
                <a:solidFill>
                  <a:srgbClr val="5B9BD5">
                    <a:lumMod val="20000"/>
                    <a:lumOff val="80000"/>
                  </a:srgbClr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20000"/>
                  <a:lumOff val="80000"/>
                </a:srgbClr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82000"/>
                    </a14:imgEffect>
                    <a14:imgEffect>
                      <a14:colorTemperature colorTemp="875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250" y="1178867"/>
            <a:ext cx="932195" cy="812372"/>
          </a:xfrm>
          <a:prstGeom prst="rect">
            <a:avLst/>
          </a:prstGeom>
          <a:effectLst>
            <a:glow rad="190500">
              <a:srgbClr val="FF0000">
                <a:alpha val="29000"/>
              </a:srgbClr>
            </a:glow>
            <a:outerShdw blurRad="50800" dist="50800" dir="5400000" algn="ctr" rotWithShape="0">
              <a:srgbClr val="FFC000"/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970917" y="1213306"/>
            <a:ext cx="289142" cy="646331"/>
          </a:xfrm>
          <a:prstGeom prst="rect">
            <a:avLst/>
          </a:prstGeom>
          <a:effectLst>
            <a:glow rad="190500">
              <a:srgbClr val="FF0000">
                <a:alpha val="29000"/>
              </a:srgbClr>
            </a:glo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Demi Cond" panose="020B0706030402020204" pitchFamily="34" charset="0"/>
                <a:ea typeface="+mn-ea"/>
                <a:cs typeface="+mn-cs"/>
              </a:rPr>
              <a:t>1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4">
                <a:tint val="45000"/>
                <a:satMod val="400000"/>
              </a:schemeClr>
            </a:duotone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82000"/>
                    </a14:imgEffect>
                    <a14:imgEffect>
                      <a14:colorTemperature colorTemp="875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488" y="2123246"/>
            <a:ext cx="932195" cy="812372"/>
          </a:xfrm>
          <a:prstGeom prst="rect">
            <a:avLst/>
          </a:prstGeom>
          <a:effectLst>
            <a:glow rad="190500">
              <a:srgbClr val="FF0000">
                <a:alpha val="29000"/>
              </a:srgbClr>
            </a:glow>
            <a:outerShdw blurRad="50800" dist="50800" dir="5400000" algn="ctr" rotWithShape="0">
              <a:srgbClr val="FFC000"/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1424155" y="2195785"/>
            <a:ext cx="289142" cy="646331"/>
          </a:xfrm>
          <a:prstGeom prst="rect">
            <a:avLst/>
          </a:prstGeom>
          <a:effectLst>
            <a:glow rad="190500">
              <a:srgbClr val="FF0000">
                <a:alpha val="29000"/>
              </a:srgbClr>
            </a:glo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Demi Cond" panose="020B070603040202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9" name="Скругленный прямоугольник 8"/>
          <p:cNvSpPr>
            <a:spLocks/>
          </p:cNvSpPr>
          <p:nvPr/>
        </p:nvSpPr>
        <p:spPr>
          <a:xfrm>
            <a:off x="1834812" y="1155851"/>
            <a:ext cx="9604713" cy="83538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8900000" scaled="1"/>
            <a:tileRect/>
          </a:gradFill>
          <a:ln w="28575">
            <a:solidFill>
              <a:schemeClr val="accent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5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05836" y="1135298"/>
            <a:ext cx="9419389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447675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/>
                <a:solidFill>
                  <a:prstClr val="black"/>
                </a:solidFill>
                <a:effectLst/>
                <a:uLnTx/>
                <a:uFillTx/>
                <a:latin typeface="Seattle Sans [RUS by me]" panose="00000400000000000000" pitchFamily="2" charset="0"/>
                <a:ea typeface="+mn-ea"/>
                <a:cs typeface="+mn-cs"/>
              </a:rPr>
              <a:t>Помощь в оформлении детей в дошкольные учреждения и трудоустройстве супруги</a:t>
            </a:r>
          </a:p>
        </p:txBody>
      </p:sp>
      <p:sp>
        <p:nvSpPr>
          <p:cNvPr id="11" name="Скругленный прямоугольник 10"/>
          <p:cNvSpPr>
            <a:spLocks/>
          </p:cNvSpPr>
          <p:nvPr/>
        </p:nvSpPr>
        <p:spPr>
          <a:xfrm>
            <a:off x="2285326" y="2143799"/>
            <a:ext cx="9154199" cy="83538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8900000" scaled="1"/>
            <a:tileRect/>
          </a:gradFill>
          <a:ln w="28575">
            <a:solidFill>
              <a:schemeClr val="accent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5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56351" y="2123246"/>
            <a:ext cx="888315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179388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-50" normalizeH="0" baseline="0" noProof="0" dirty="0">
                <a:ln/>
                <a:solidFill>
                  <a:prstClr val="black"/>
                </a:solidFill>
                <a:effectLst/>
                <a:uLnTx/>
                <a:uFillTx/>
                <a:latin typeface="Seattle Sans [RUS by me]" panose="00000400000000000000" pitchFamily="2" charset="0"/>
                <a:ea typeface="+mn-ea"/>
                <a:cs typeface="+mn-cs"/>
              </a:rPr>
              <a:t>Медицинское обеспечение военнослужащих и членов </a:t>
            </a:r>
            <a:r>
              <a:rPr kumimoji="0" lang="ru-RU" sz="2400" b="1" i="0" u="none" strike="noStrike" kern="1200" cap="none" spc="0" normalizeH="0" baseline="0" noProof="0" dirty="0">
                <a:ln/>
                <a:solidFill>
                  <a:prstClr val="black"/>
                </a:solidFill>
                <a:effectLst/>
                <a:uLnTx/>
                <a:uFillTx/>
                <a:latin typeface="Seattle Sans [RUS by me]" panose="00000400000000000000" pitchFamily="2" charset="0"/>
                <a:ea typeface="+mn-ea"/>
                <a:cs typeface="+mn-cs"/>
              </a:rPr>
              <a:t>их семей</a:t>
            </a:r>
            <a:r>
              <a:rPr kumimoji="0" lang="ru-RU" sz="2400" b="1" i="0" u="none" strike="noStrike" kern="1200" cap="none" spc="-50" normalizeH="0" baseline="0" noProof="0" dirty="0">
                <a:ln/>
                <a:solidFill>
                  <a:prstClr val="black"/>
                </a:solidFill>
                <a:effectLst/>
                <a:uLnTx/>
                <a:uFillTx/>
                <a:latin typeface="Seattle Sans [RUS by me]" panose="00000400000000000000" pitchFamily="2" charset="0"/>
                <a:ea typeface="+mn-ea"/>
                <a:cs typeface="+mn-cs"/>
              </a:rPr>
              <a:t> </a:t>
            </a:r>
            <a:endParaRPr kumimoji="0" lang="ru-RU" sz="2400" b="1" i="0" u="none" strike="noStrike" kern="1200" cap="none" spc="0" normalizeH="0" baseline="0" noProof="0" dirty="0">
              <a:ln/>
              <a:solidFill>
                <a:prstClr val="black"/>
              </a:solidFill>
              <a:effectLst/>
              <a:uLnTx/>
              <a:uFillTx/>
              <a:latin typeface="Seattle Sans [RUS by me]" panose="00000400000000000000" pitchFamily="2" charset="0"/>
              <a:ea typeface="+mn-ea"/>
              <a:cs typeface="+mn-cs"/>
            </a:endParaRPr>
          </a:p>
        </p:txBody>
      </p:sp>
      <p:pic>
        <p:nvPicPr>
          <p:cNvPr id="16" name="Рисунок 15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272" y="4452159"/>
            <a:ext cx="1903763" cy="14020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8062" y="4398846"/>
            <a:ext cx="1902244" cy="15086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8" name="Группа 13"/>
          <p:cNvGrpSpPr>
            <a:grpSpLocks/>
          </p:cNvGrpSpPr>
          <p:nvPr/>
        </p:nvGrpSpPr>
        <p:grpSpPr bwMode="auto">
          <a:xfrm>
            <a:off x="2938364" y="4238875"/>
            <a:ext cx="1593940" cy="1955948"/>
            <a:chOff x="658689" y="188956"/>
            <a:chExt cx="840816" cy="1040371"/>
          </a:xfrm>
        </p:grpSpPr>
        <p:pic>
          <p:nvPicPr>
            <p:cNvPr id="19" name="Picture 3"/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689" y="188956"/>
              <a:ext cx="840816" cy="10403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Rectangle 26"/>
            <p:cNvSpPr>
              <a:spLocks noChangeArrowheads="1"/>
            </p:cNvSpPr>
            <p:nvPr/>
          </p:nvSpPr>
          <p:spPr bwMode="auto">
            <a:xfrm>
              <a:off x="740309" y="198863"/>
              <a:ext cx="745581" cy="986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000" tIns="10800" rIns="18000" bIns="10800" anchor="ctr"/>
            <a:lstStyle/>
            <a:p>
              <a:pPr marL="0" marR="0" lvl="0" indent="0" algn="ctr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FFCC6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FFCC6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FFCC66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Федеральный закон </a:t>
              </a:r>
              <a:br>
                <a:rPr kumimoji="0" lang="ru-RU" altLang="ru-RU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FFCC66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</a:br>
              <a:r>
                <a:rPr kumimoji="0" lang="ru-RU" altLang="ru-RU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FFCC66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от 27 мая 1998 г.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FFCC66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№ 76-ФЗ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900" b="1" i="0" u="none" strike="noStrike" kern="1200" cap="none" spc="0" normalizeH="0" baseline="0" noProof="0" dirty="0">
                <a:ln>
                  <a:noFill/>
                </a:ln>
                <a:solidFill>
                  <a:srgbClr val="FFCC6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900" b="1" i="0" u="none" strike="noStrike" kern="1200" cap="none" spc="-50" normalizeH="0" baseline="0" noProof="0" dirty="0">
                  <a:ln>
                    <a:noFill/>
                  </a:ln>
                  <a:solidFill>
                    <a:srgbClr val="FFCC66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«О статусе военнослужащих»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900" b="1" i="0" u="none" strike="noStrike" kern="1200" cap="none" spc="-50" normalizeH="0" baseline="0" noProof="0" dirty="0">
                <a:ln>
                  <a:noFill/>
                </a:ln>
                <a:solidFill>
                  <a:srgbClr val="FFCC6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900" b="1" i="0" u="none" strike="noStrike" kern="1200" cap="none" spc="-50" normalizeH="0" baseline="0" noProof="0" dirty="0">
                <a:ln>
                  <a:noFill/>
                </a:ln>
                <a:solidFill>
                  <a:srgbClr val="FFCC6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900" b="1" i="0" u="none" strike="noStrike" kern="1200" cap="none" spc="-50" normalizeH="0" baseline="0" noProof="0" dirty="0">
                <a:ln>
                  <a:noFill/>
                </a:ln>
                <a:solidFill>
                  <a:srgbClr val="FFCC6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900" b="1" i="0" u="none" strike="noStrike" kern="1200" cap="none" spc="-50" normalizeH="0" baseline="0" noProof="0" dirty="0">
                <a:ln>
                  <a:noFill/>
                </a:ln>
                <a:solidFill>
                  <a:srgbClr val="FFCC6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900" b="1" i="0" u="none" strike="noStrike" kern="1200" cap="none" spc="-50" normalizeH="0" baseline="0" noProof="0" dirty="0">
                <a:ln>
                  <a:noFill/>
                </a:ln>
                <a:solidFill>
                  <a:srgbClr val="FFCC6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FFCC66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1998 г.</a:t>
              </a:r>
            </a:p>
          </p:txBody>
        </p:sp>
      </p:grpSp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4">
                <a:tint val="45000"/>
                <a:satMod val="400000"/>
              </a:schemeClr>
            </a:duotone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82000"/>
                    </a14:imgEffect>
                    <a14:imgEffect>
                      <a14:colorTemperature colorTemp="875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390" y="3113132"/>
            <a:ext cx="932195" cy="812372"/>
          </a:xfrm>
          <a:prstGeom prst="rect">
            <a:avLst/>
          </a:prstGeom>
          <a:effectLst>
            <a:glow rad="190500">
              <a:srgbClr val="FF0000">
                <a:alpha val="29000"/>
              </a:srgbClr>
            </a:glow>
            <a:outerShdw blurRad="50800" dist="50800" dir="5400000" algn="ctr" rotWithShape="0">
              <a:srgbClr val="FFC000"/>
            </a:outerShdw>
          </a:effectLst>
        </p:spPr>
      </p:pic>
      <p:sp>
        <p:nvSpPr>
          <p:cNvPr id="22" name="TextBox 21"/>
          <p:cNvSpPr txBox="1"/>
          <p:nvPr/>
        </p:nvSpPr>
        <p:spPr>
          <a:xfrm>
            <a:off x="958057" y="3185671"/>
            <a:ext cx="289142" cy="646331"/>
          </a:xfrm>
          <a:prstGeom prst="rect">
            <a:avLst/>
          </a:prstGeom>
          <a:effectLst>
            <a:glow rad="190500">
              <a:srgbClr val="FF0000">
                <a:alpha val="29000"/>
              </a:srgbClr>
            </a:glo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Demi Cond" panose="020B0706030402020204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24" name="Скругленный прямоугольник 23"/>
          <p:cNvSpPr>
            <a:spLocks/>
          </p:cNvSpPr>
          <p:nvPr/>
        </p:nvSpPr>
        <p:spPr>
          <a:xfrm>
            <a:off x="1883798" y="3172622"/>
            <a:ext cx="9604713" cy="83538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8900000" scaled="1"/>
            <a:tileRect/>
          </a:gradFill>
          <a:ln w="28575">
            <a:solidFill>
              <a:schemeClr val="accent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5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936093" y="3177013"/>
            <a:ext cx="9419389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447675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/>
                <a:solidFill>
                  <a:prstClr val="black"/>
                </a:solidFill>
                <a:effectLst/>
                <a:uLnTx/>
                <a:uFillTx/>
                <a:latin typeface="Seattle Sans [RUS by me]" panose="00000400000000000000" pitchFamily="2" charset="0"/>
                <a:ea typeface="+mn-ea"/>
                <a:cs typeface="+mn-cs"/>
              </a:rPr>
              <a:t>Продовольственное, вещевое и жилищное обеспечение</a:t>
            </a:r>
          </a:p>
        </p:txBody>
      </p:sp>
    </p:spTree>
    <p:extLst>
      <p:ext uri="{BB962C8B-B14F-4D97-AF65-F5344CB8AC3E}">
        <p14:creationId xmlns:p14="http://schemas.microsoft.com/office/powerpoint/2010/main" val="10911648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0" y="154061"/>
            <a:ext cx="121920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20000"/>
                    <a:lumOff val="80000"/>
                  </a:srgbClr>
                </a:solidFill>
                <a:effectLst/>
                <a:uLnTx/>
                <a:uFillTx/>
                <a:latin typeface="Franklin Gothic Demi Cond" pitchFamily="34" charset="0"/>
                <a:ea typeface="+mn-ea"/>
                <a:cs typeface="+mn-cs"/>
              </a:rPr>
              <a:t>Порядок обеспечения денежным довольствием 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1221" y="6374441"/>
            <a:ext cx="509539" cy="444044"/>
          </a:xfrm>
          <a:prstGeom prst="rect">
            <a:avLst/>
          </a:prstGeom>
          <a:effectLst>
            <a:glow rad="152400">
              <a:schemeClr val="accent1">
                <a:alpha val="21000"/>
              </a:schemeClr>
            </a:glow>
          </a:effec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561220" y="6374442"/>
            <a:ext cx="509539" cy="444044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BA2703-0EC3-457A-9946-013C4D6DA5E1}" type="slidenum">
              <a:rPr kumimoji="0" lang="ru-RU" sz="2000" b="0" i="0" u="none" strike="noStrike" kern="1200" cap="none" spc="0" normalizeH="0" baseline="0" noProof="0">
                <a:ln>
                  <a:noFill/>
                </a:ln>
                <a:solidFill>
                  <a:srgbClr val="5B9BD5">
                    <a:lumMod val="20000"/>
                    <a:lumOff val="80000"/>
                  </a:srgbClr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20000"/>
                  <a:lumOff val="80000"/>
                </a:srgbClr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sp>
        <p:nvSpPr>
          <p:cNvPr id="17" name="Стрелка вправо 16"/>
          <p:cNvSpPr/>
          <p:nvPr/>
        </p:nvSpPr>
        <p:spPr>
          <a:xfrm rot="5400000">
            <a:off x="5974394" y="1947251"/>
            <a:ext cx="248844" cy="150604"/>
          </a:xfrm>
          <a:prstGeom prst="rightArrow">
            <a:avLst>
              <a:gd name="adj1" fmla="val 50000"/>
              <a:gd name="adj2" fmla="val 52602"/>
            </a:avLst>
          </a:prstGeom>
          <a:solidFill>
            <a:srgbClr val="BDA643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harsh" dir="t">
              <a:rot lat="0" lon="0" rev="3000000"/>
            </a:lightRig>
          </a:scene3d>
          <a:sp3d extrusionH="254000" contourW="19050">
            <a:bevelT w="82550" h="44450"/>
            <a:bevelB w="82550" h="44450" prst="angle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85353" rtl="0" eaLnBrk="1" fontAlgn="ctr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184900" algn="l"/>
              </a:tabLst>
              <a:defRPr/>
            </a:pPr>
            <a:endParaRPr kumimoji="0" lang="ru-RU" sz="18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9" name="Скругленный прямоугольник 18"/>
          <p:cNvSpPr>
            <a:spLocks/>
          </p:cNvSpPr>
          <p:nvPr/>
        </p:nvSpPr>
        <p:spPr>
          <a:xfrm>
            <a:off x="937837" y="1338910"/>
            <a:ext cx="2628000" cy="1758273"/>
          </a:xfrm>
          <a:prstGeom prst="roundRect">
            <a:avLst>
              <a:gd name="adj" fmla="val 2455"/>
            </a:avLst>
          </a:prstGeom>
          <a:solidFill>
            <a:srgbClr val="456B2B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harsh" dir="t">
              <a:rot lat="0" lon="0" rev="3000000"/>
            </a:lightRig>
          </a:scene3d>
          <a:sp3d extrusionH="254000" contourW="19050">
            <a:bevelT w="82550" h="44450"/>
            <a:bevelB w="82550" h="44450" prst="angle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85353" rtl="0" eaLnBrk="1" fontAlgn="ctr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184900" algn="l"/>
              </a:tabLst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10 </a:t>
            </a:r>
            <a:r>
              <a:rPr kumimoji="0" lang="ru-RU" sz="14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т.р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. – 26 631 руб.</a:t>
            </a:r>
          </a:p>
          <a:p>
            <a:pPr marL="0" marR="0" lvl="0" indent="0" algn="ctr" defTabSz="1285353" rtl="0" eaLnBrk="1" fontAlgn="ctr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184900" algn="l"/>
              </a:tabLst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11 </a:t>
            </a:r>
            <a:r>
              <a:rPr kumimoji="0" lang="ru-RU" sz="14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т.р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. – 27 298 руб.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ctr" defTabSz="1285353" rtl="0" eaLnBrk="1" fontAlgn="ctr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184900" algn="l"/>
              </a:tabLst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12 </a:t>
            </a:r>
            <a:r>
              <a:rPr kumimoji="0" lang="ru-RU" sz="14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т.р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. – 27 965 руб.</a:t>
            </a:r>
          </a:p>
          <a:p>
            <a:pPr marL="0" marR="0" lvl="0" indent="0" algn="ctr" defTabSz="1285353" rtl="0" eaLnBrk="1" fontAlgn="ctr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184900" algn="l"/>
              </a:tabLst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13 </a:t>
            </a:r>
            <a:r>
              <a:rPr kumimoji="0" lang="ru-RU" sz="14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т.р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. – 28 629 руб.</a:t>
            </a:r>
          </a:p>
          <a:p>
            <a:pPr marL="0" marR="0" lvl="0" indent="0" algn="ctr" defTabSz="1285353" rtl="0" eaLnBrk="1" fontAlgn="ctr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184900" algn="l"/>
              </a:tabLst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14 </a:t>
            </a:r>
            <a:r>
              <a:rPr kumimoji="0" lang="ru-RU" sz="14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т.р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. – 29 294 руб.</a:t>
            </a:r>
          </a:p>
          <a:p>
            <a:pPr marL="0" marR="0" lvl="0" indent="0" algn="ctr" defTabSz="1285353" rtl="0" eaLnBrk="1" fontAlgn="ctr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184900" algn="l"/>
              </a:tabLst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15 </a:t>
            </a:r>
            <a:r>
              <a:rPr kumimoji="0" lang="ru-RU" sz="14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т.р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. – 29 961 руб.</a:t>
            </a:r>
          </a:p>
          <a:p>
            <a:pPr marL="0" marR="0" lvl="0" indent="0" algn="ctr" defTabSz="1285353" rtl="0" eaLnBrk="1" fontAlgn="ctr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184900" algn="l"/>
              </a:tabLst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16 </a:t>
            </a:r>
            <a:r>
              <a:rPr kumimoji="0" lang="ru-RU" sz="14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т.р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. – </a:t>
            </a:r>
            <a:r>
              <a:rPr lang="ru-RU" sz="1400" b="1" kern="0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ial" pitchFamily="34" charset="0"/>
                <a:cs typeface="Arial" pitchFamily="34" charset="0"/>
              </a:rPr>
              <a:t>30 626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руб.</a:t>
            </a:r>
          </a:p>
          <a:p>
            <a:pPr marL="0" marR="0" lvl="0" indent="0" algn="ctr" defTabSz="1285353" rtl="0" eaLnBrk="1" fontAlgn="ctr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184900" algn="l"/>
              </a:tabLst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17 </a:t>
            </a:r>
            <a:r>
              <a:rPr kumimoji="0" lang="ru-RU" sz="14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т.р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. – </a:t>
            </a:r>
            <a:r>
              <a:rPr lang="ru-RU" sz="1400" b="1" kern="0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ial" pitchFamily="34" charset="0"/>
                <a:cs typeface="Arial" pitchFamily="34" charset="0"/>
              </a:rPr>
              <a:t>31 292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руб.</a:t>
            </a:r>
          </a:p>
          <a:p>
            <a:pPr marL="0" marR="0" lvl="0" indent="0" algn="ctr" defTabSz="1285353" rtl="0" eaLnBrk="1" fontAlgn="ctr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184900" algn="l"/>
              </a:tabLst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18 </a:t>
            </a:r>
            <a:r>
              <a:rPr kumimoji="0" lang="ru-RU" sz="14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т.р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. – </a:t>
            </a:r>
            <a:r>
              <a:rPr lang="ru-RU" sz="1400" b="1" kern="0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ial" pitchFamily="34" charset="0"/>
                <a:cs typeface="Arial" pitchFamily="34" charset="0"/>
              </a:rPr>
              <a:t>31 959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руб.</a:t>
            </a:r>
          </a:p>
          <a:p>
            <a:pPr marL="0" marR="0" lvl="0" indent="0" algn="ctr" defTabSz="1285353" rtl="0" eaLnBrk="1" fontAlgn="ctr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184900" algn="l"/>
              </a:tabLst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…</a:t>
            </a:r>
          </a:p>
        </p:txBody>
      </p:sp>
      <p:sp>
        <p:nvSpPr>
          <p:cNvPr id="21" name="Стрелка вправо 20"/>
          <p:cNvSpPr/>
          <p:nvPr/>
        </p:nvSpPr>
        <p:spPr>
          <a:xfrm rot="16200000">
            <a:off x="5080104" y="2940439"/>
            <a:ext cx="228252" cy="179531"/>
          </a:xfrm>
          <a:prstGeom prst="rightArrow">
            <a:avLst>
              <a:gd name="adj1" fmla="val 50000"/>
              <a:gd name="adj2" fmla="val 52602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harsh" dir="t">
              <a:rot lat="0" lon="0" rev="3000000"/>
            </a:lightRig>
          </a:scene3d>
          <a:sp3d extrusionH="254000" contourW="19050">
            <a:bevelT w="82550" h="44450"/>
            <a:bevelB w="82550" h="44450" prst="angle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85353" rtl="0" eaLnBrk="1" fontAlgn="ctr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184900" algn="l"/>
              </a:tabLst>
              <a:defRPr/>
            </a:pPr>
            <a:endParaRPr kumimoji="0" lang="ru-RU" sz="14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0" name="Стрелка вправо 29"/>
          <p:cNvSpPr/>
          <p:nvPr/>
        </p:nvSpPr>
        <p:spPr>
          <a:xfrm rot="16200000">
            <a:off x="6781782" y="2933959"/>
            <a:ext cx="225885" cy="194858"/>
          </a:xfrm>
          <a:prstGeom prst="rightArrow">
            <a:avLst>
              <a:gd name="adj1" fmla="val 50000"/>
              <a:gd name="adj2" fmla="val 52602"/>
            </a:avLst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harsh" dir="t">
              <a:rot lat="0" lon="0" rev="3000000"/>
            </a:lightRig>
          </a:scene3d>
          <a:sp3d extrusionH="254000" contourW="19050">
            <a:bevelT w="82550" h="44450"/>
            <a:bevelB w="82550" h="44450" prst="angle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85353" rtl="0" eaLnBrk="1" fontAlgn="ctr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184900" algn="l"/>
              </a:tabLst>
              <a:defRPr/>
            </a:pPr>
            <a:endParaRPr kumimoji="0" lang="ru-RU" sz="14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4" name="Стрелка вправо 13"/>
          <p:cNvSpPr/>
          <p:nvPr/>
        </p:nvSpPr>
        <p:spPr>
          <a:xfrm rot="5400000">
            <a:off x="4871156" y="1292341"/>
            <a:ext cx="290688" cy="175928"/>
          </a:xfrm>
          <a:prstGeom prst="rightArrow">
            <a:avLst>
              <a:gd name="adj1" fmla="val 50000"/>
              <a:gd name="adj2" fmla="val 52602"/>
            </a:avLst>
          </a:prstGeom>
          <a:solidFill>
            <a:srgbClr val="456B2B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harsh" dir="t">
              <a:rot lat="0" lon="0" rev="3000000"/>
            </a:lightRig>
          </a:scene3d>
          <a:sp3d extrusionH="254000" contourW="19050">
            <a:bevelT w="82550" h="44450"/>
            <a:bevelB w="82550" h="44450" prst="angle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85353" rtl="0" eaLnBrk="1" fontAlgn="ctr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184900" algn="l"/>
              </a:tabLst>
              <a:defRPr/>
            </a:pPr>
            <a:endParaRPr kumimoji="0" lang="ru-RU" sz="18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9" name="Полилиния 38"/>
          <p:cNvSpPr/>
          <p:nvPr/>
        </p:nvSpPr>
        <p:spPr>
          <a:xfrm>
            <a:off x="944138" y="927148"/>
            <a:ext cx="4534032" cy="343484"/>
          </a:xfrm>
          <a:custGeom>
            <a:avLst/>
            <a:gdLst>
              <a:gd name="connsiteX0" fmla="*/ 0 w 332294"/>
              <a:gd name="connsiteY0" fmla="*/ 0 h 132917"/>
              <a:gd name="connsiteX1" fmla="*/ 332294 w 332294"/>
              <a:gd name="connsiteY1" fmla="*/ 0 h 132917"/>
              <a:gd name="connsiteX2" fmla="*/ 332294 w 332294"/>
              <a:gd name="connsiteY2" fmla="*/ 132917 h 132917"/>
              <a:gd name="connsiteX3" fmla="*/ 0 w 332294"/>
              <a:gd name="connsiteY3" fmla="*/ 132917 h 132917"/>
              <a:gd name="connsiteX4" fmla="*/ 0 w 332294"/>
              <a:gd name="connsiteY4" fmla="*/ 0 h 132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2294" h="132917">
                <a:moveTo>
                  <a:pt x="0" y="0"/>
                </a:moveTo>
                <a:lnTo>
                  <a:pt x="332294" y="0"/>
                </a:lnTo>
                <a:lnTo>
                  <a:pt x="332294" y="132917"/>
                </a:lnTo>
                <a:lnTo>
                  <a:pt x="0" y="132917"/>
                </a:lnTo>
                <a:lnTo>
                  <a:pt x="0" y="0"/>
                </a:lnTo>
                <a:close/>
              </a:path>
            </a:pathLst>
          </a:custGeom>
          <a:solidFill>
            <a:srgbClr val="456B2B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harsh" dir="t">
              <a:rot lat="0" lon="0" rev="3000000"/>
            </a:lightRig>
          </a:scene3d>
          <a:sp3d extrusionH="254000" contourW="19050">
            <a:bevelT w="82550" h="44450"/>
            <a:bevelB w="82550" h="44450" prst="angle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85353" rtl="0" eaLnBrk="1" fontAlgn="ctr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184900" algn="l"/>
              </a:tabLst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Оклад по воинской должности (ОВД)</a:t>
            </a:r>
          </a:p>
        </p:txBody>
      </p:sp>
      <p:sp>
        <p:nvSpPr>
          <p:cNvPr id="41" name="Стрелка вправо 40"/>
          <p:cNvSpPr/>
          <p:nvPr/>
        </p:nvSpPr>
        <p:spPr>
          <a:xfrm rot="5400000">
            <a:off x="7033509" y="1292958"/>
            <a:ext cx="290688" cy="175928"/>
          </a:xfrm>
          <a:prstGeom prst="rightArrow">
            <a:avLst>
              <a:gd name="adj1" fmla="val 50000"/>
              <a:gd name="adj2" fmla="val 52602"/>
            </a:avLst>
          </a:prstGeom>
          <a:solidFill>
            <a:srgbClr val="456B2B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harsh" dir="t">
              <a:rot lat="0" lon="0" rev="3000000"/>
            </a:lightRig>
          </a:scene3d>
          <a:sp3d extrusionH="254000" contourW="19050">
            <a:bevelT w="82550" h="44450"/>
            <a:bevelB w="82550" h="44450" prst="angle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85353" rtl="0" eaLnBrk="1" fontAlgn="ctr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184900" algn="l"/>
              </a:tabLst>
              <a:defRPr/>
            </a:pPr>
            <a:endParaRPr kumimoji="0" lang="ru-RU" sz="18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2" name="Полилиния 41"/>
          <p:cNvSpPr/>
          <p:nvPr/>
        </p:nvSpPr>
        <p:spPr>
          <a:xfrm>
            <a:off x="6721094" y="937933"/>
            <a:ext cx="4534032" cy="343484"/>
          </a:xfrm>
          <a:custGeom>
            <a:avLst/>
            <a:gdLst>
              <a:gd name="connsiteX0" fmla="*/ 0 w 332294"/>
              <a:gd name="connsiteY0" fmla="*/ 0 h 132917"/>
              <a:gd name="connsiteX1" fmla="*/ 332294 w 332294"/>
              <a:gd name="connsiteY1" fmla="*/ 0 h 132917"/>
              <a:gd name="connsiteX2" fmla="*/ 332294 w 332294"/>
              <a:gd name="connsiteY2" fmla="*/ 132917 h 132917"/>
              <a:gd name="connsiteX3" fmla="*/ 0 w 332294"/>
              <a:gd name="connsiteY3" fmla="*/ 132917 h 132917"/>
              <a:gd name="connsiteX4" fmla="*/ 0 w 332294"/>
              <a:gd name="connsiteY4" fmla="*/ 0 h 132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2294" h="132917">
                <a:moveTo>
                  <a:pt x="0" y="0"/>
                </a:moveTo>
                <a:lnTo>
                  <a:pt x="332294" y="0"/>
                </a:lnTo>
                <a:lnTo>
                  <a:pt x="332294" y="132917"/>
                </a:lnTo>
                <a:lnTo>
                  <a:pt x="0" y="132917"/>
                </a:lnTo>
                <a:lnTo>
                  <a:pt x="0" y="0"/>
                </a:lnTo>
                <a:close/>
              </a:path>
            </a:pathLst>
          </a:custGeom>
          <a:solidFill>
            <a:srgbClr val="456B2B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harsh" dir="t">
              <a:rot lat="0" lon="0" rev="3000000"/>
            </a:lightRig>
          </a:scene3d>
          <a:sp3d extrusionH="254000" contourW="19050">
            <a:bevelT w="82550" h="44450"/>
            <a:bevelB w="82550" h="44450" prst="angle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85353" rtl="0" eaLnBrk="1" fontAlgn="ctr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184900" algn="l"/>
              </a:tabLst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Оклад по воинскому званию (ОВЗ)</a:t>
            </a:r>
          </a:p>
        </p:txBody>
      </p:sp>
      <p:sp>
        <p:nvSpPr>
          <p:cNvPr id="43" name="Полилиния 42"/>
          <p:cNvSpPr/>
          <p:nvPr/>
        </p:nvSpPr>
        <p:spPr>
          <a:xfrm>
            <a:off x="3932928" y="1547587"/>
            <a:ext cx="4334542" cy="343484"/>
          </a:xfrm>
          <a:custGeom>
            <a:avLst/>
            <a:gdLst>
              <a:gd name="connsiteX0" fmla="*/ 0 w 332294"/>
              <a:gd name="connsiteY0" fmla="*/ 0 h 132917"/>
              <a:gd name="connsiteX1" fmla="*/ 332294 w 332294"/>
              <a:gd name="connsiteY1" fmla="*/ 0 h 132917"/>
              <a:gd name="connsiteX2" fmla="*/ 332294 w 332294"/>
              <a:gd name="connsiteY2" fmla="*/ 132917 h 132917"/>
              <a:gd name="connsiteX3" fmla="*/ 0 w 332294"/>
              <a:gd name="connsiteY3" fmla="*/ 132917 h 132917"/>
              <a:gd name="connsiteX4" fmla="*/ 0 w 332294"/>
              <a:gd name="connsiteY4" fmla="*/ 0 h 132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2294" h="132917">
                <a:moveTo>
                  <a:pt x="0" y="0"/>
                </a:moveTo>
                <a:lnTo>
                  <a:pt x="332294" y="0"/>
                </a:lnTo>
                <a:lnTo>
                  <a:pt x="332294" y="132917"/>
                </a:lnTo>
                <a:lnTo>
                  <a:pt x="0" y="132917"/>
                </a:lnTo>
                <a:lnTo>
                  <a:pt x="0" y="0"/>
                </a:lnTo>
                <a:close/>
              </a:path>
            </a:pathLst>
          </a:custGeom>
          <a:solidFill>
            <a:srgbClr val="456B2B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harsh" dir="t">
              <a:rot lat="0" lon="0" rev="3000000"/>
            </a:lightRig>
          </a:scene3d>
          <a:sp3d extrusionH="254000" contourW="19050">
            <a:bevelT w="82550" h="44450"/>
            <a:bevelB w="82550" h="44450" prst="angle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85353" rtl="0" eaLnBrk="1" fontAlgn="ctr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184900" algn="l"/>
              </a:tabLst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Оклад денежного содержания (ОДС)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3860641" y="2167568"/>
            <a:ext cx="4474554" cy="739478"/>
            <a:chOff x="-826479" y="3558163"/>
            <a:chExt cx="4474554" cy="739478"/>
          </a:xfrm>
        </p:grpSpPr>
        <p:sp>
          <p:nvSpPr>
            <p:cNvPr id="45" name="Полилиния 44"/>
            <p:cNvSpPr/>
            <p:nvPr/>
          </p:nvSpPr>
          <p:spPr>
            <a:xfrm>
              <a:off x="-826479" y="3558163"/>
              <a:ext cx="4474554" cy="739478"/>
            </a:xfrm>
            <a:custGeom>
              <a:avLst/>
              <a:gdLst>
                <a:gd name="connsiteX0" fmla="*/ 0 w 332294"/>
                <a:gd name="connsiteY0" fmla="*/ 0 h 132917"/>
                <a:gd name="connsiteX1" fmla="*/ 332294 w 332294"/>
                <a:gd name="connsiteY1" fmla="*/ 0 h 132917"/>
                <a:gd name="connsiteX2" fmla="*/ 332294 w 332294"/>
                <a:gd name="connsiteY2" fmla="*/ 132917 h 132917"/>
                <a:gd name="connsiteX3" fmla="*/ 0 w 332294"/>
                <a:gd name="connsiteY3" fmla="*/ 132917 h 132917"/>
                <a:gd name="connsiteX4" fmla="*/ 0 w 332294"/>
                <a:gd name="connsiteY4" fmla="*/ 0 h 132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2294" h="132917">
                  <a:moveTo>
                    <a:pt x="0" y="0"/>
                  </a:moveTo>
                  <a:lnTo>
                    <a:pt x="332294" y="0"/>
                  </a:lnTo>
                  <a:lnTo>
                    <a:pt x="332294" y="132917"/>
                  </a:lnTo>
                  <a:lnTo>
                    <a:pt x="0" y="132917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FFCC29"/>
                </a:gs>
                <a:gs pos="100000">
                  <a:srgbClr val="FFCC29"/>
                </a:gs>
              </a:gsLst>
              <a:lin ang="5400000" scaled="1"/>
            </a:gradFill>
            <a:ln>
              <a:noFill/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  <a:scene3d>
              <a:camera prst="orthographicFront"/>
              <a:lightRig rig="harsh" dir="t">
                <a:rot lat="0" lon="0" rev="3000000"/>
              </a:lightRig>
            </a:scene3d>
            <a:sp3d extrusionH="254000" contourW="19050">
              <a:bevelT w="82550" h="44450"/>
              <a:bevelB w="82550" h="44450" prst="angle"/>
              <a:contourClr>
                <a:srgbClr val="FFFFFF"/>
              </a:contourClr>
            </a:sp3d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85353" rtl="0" eaLnBrk="1" fontAlgn="ctr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6184900" algn="l"/>
                </a:tabLst>
                <a:defRPr/>
              </a:pPr>
              <a:endPara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46" name="Полилиния 45"/>
            <p:cNvSpPr/>
            <p:nvPr/>
          </p:nvSpPr>
          <p:spPr>
            <a:xfrm>
              <a:off x="-699600" y="3671491"/>
              <a:ext cx="4227015" cy="518924"/>
            </a:xfrm>
            <a:custGeom>
              <a:avLst/>
              <a:gdLst>
                <a:gd name="connsiteX0" fmla="*/ 0 w 332294"/>
                <a:gd name="connsiteY0" fmla="*/ 0 h 132917"/>
                <a:gd name="connsiteX1" fmla="*/ 332294 w 332294"/>
                <a:gd name="connsiteY1" fmla="*/ 0 h 132917"/>
                <a:gd name="connsiteX2" fmla="*/ 332294 w 332294"/>
                <a:gd name="connsiteY2" fmla="*/ 132917 h 132917"/>
                <a:gd name="connsiteX3" fmla="*/ 0 w 332294"/>
                <a:gd name="connsiteY3" fmla="*/ 132917 h 132917"/>
                <a:gd name="connsiteX4" fmla="*/ 0 w 332294"/>
                <a:gd name="connsiteY4" fmla="*/ 0 h 132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2294" h="132917">
                  <a:moveTo>
                    <a:pt x="0" y="0"/>
                  </a:moveTo>
                  <a:lnTo>
                    <a:pt x="332294" y="0"/>
                  </a:lnTo>
                  <a:lnTo>
                    <a:pt x="332294" y="132917"/>
                  </a:lnTo>
                  <a:lnTo>
                    <a:pt x="0" y="1329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05466"/>
            </a:solidFill>
            <a:ln>
              <a:noFill/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  <a:scene3d>
              <a:camera prst="orthographicFront"/>
              <a:lightRig rig="harsh" dir="t">
                <a:rot lat="0" lon="0" rev="3000000"/>
              </a:lightRig>
            </a:scene3d>
            <a:sp3d extrusionH="254000" contourW="19050">
              <a:bevelT w="82550" h="44450"/>
              <a:bevelB w="82550" h="44450" prst="angle"/>
              <a:contourClr>
                <a:srgbClr val="FFFFFF"/>
              </a:contourClr>
            </a:sp3d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85353" rtl="0" eaLnBrk="1" fontAlgn="ctr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6184900" algn="l"/>
                </a:tabLst>
                <a:defRPr/>
              </a:pPr>
              <a:r>
                <a:rPr kumimoji="0" lang="ru-RU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glow rad="101600">
                      <a:prstClr val="black">
                        <a:alpha val="60000"/>
                      </a:prstClr>
                    </a:glow>
                  </a:effectLst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ДЕНЕЖНОЕ ДОВОЛЬСТВИЕ</a:t>
              </a:r>
            </a:p>
          </p:txBody>
        </p:sp>
      </p:grpSp>
      <p:sp>
        <p:nvSpPr>
          <p:cNvPr id="47" name="Скругленный прямоугольник 46"/>
          <p:cNvSpPr>
            <a:spLocks/>
          </p:cNvSpPr>
          <p:nvPr/>
        </p:nvSpPr>
        <p:spPr>
          <a:xfrm>
            <a:off x="8629516" y="1356946"/>
            <a:ext cx="2628000" cy="1512000"/>
          </a:xfrm>
          <a:prstGeom prst="roundRect">
            <a:avLst>
              <a:gd name="adj" fmla="val 2455"/>
            </a:avLst>
          </a:prstGeom>
          <a:solidFill>
            <a:srgbClr val="456B2B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harsh" dir="t">
              <a:rot lat="0" lon="0" rev="3000000"/>
            </a:lightRig>
          </a:scene3d>
          <a:sp3d extrusionH="254000" contourW="19050">
            <a:bevelT w="82550" h="44450"/>
            <a:bevelB w="82550" h="44450" prst="angle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85353" rtl="0" eaLnBrk="1" fontAlgn="ctr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184900" algn="l"/>
              </a:tabLst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лейтенант – 13 318 руб.</a:t>
            </a:r>
          </a:p>
          <a:p>
            <a:pPr marL="0" marR="0" lvl="0" indent="0" algn="ctr" defTabSz="1285353" rtl="0" eaLnBrk="1" fontAlgn="ctr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184900" algn="l"/>
              </a:tabLst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ст. лейтенант – 13 983 руб.</a:t>
            </a:r>
          </a:p>
          <a:p>
            <a:pPr marL="0" marR="0" lvl="0" indent="0" algn="ctr" defTabSz="1285353" rtl="0" eaLnBrk="1" fontAlgn="ctr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184900" algn="l"/>
              </a:tabLst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капитан – 14 647 руб.</a:t>
            </a:r>
          </a:p>
          <a:p>
            <a:pPr marL="0" marR="0" lvl="0" indent="0" algn="ctr" defTabSz="1285353" rtl="0" eaLnBrk="1" fontAlgn="ctr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184900" algn="l"/>
              </a:tabLst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майор – 15 316 руб.</a:t>
            </a:r>
          </a:p>
          <a:p>
            <a:pPr marL="0" marR="0" lvl="0" indent="0" algn="ctr" defTabSz="1285353" rtl="0" eaLnBrk="1" fontAlgn="ctr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184900" algn="l"/>
              </a:tabLst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подполковник – 15 981 руб.</a:t>
            </a:r>
          </a:p>
          <a:p>
            <a:pPr marL="0" marR="0" lvl="0" indent="0" algn="ctr" defTabSz="1285353" rtl="0" eaLnBrk="1" fontAlgn="ctr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184900" algn="l"/>
              </a:tabLst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полковник – 17 313 руб.</a:t>
            </a:r>
          </a:p>
        </p:txBody>
      </p:sp>
      <p:sp>
        <p:nvSpPr>
          <p:cNvPr id="48" name="Скругленный прямоугольник 47"/>
          <p:cNvSpPr>
            <a:spLocks/>
          </p:cNvSpPr>
          <p:nvPr/>
        </p:nvSpPr>
        <p:spPr>
          <a:xfrm>
            <a:off x="434035" y="3562602"/>
            <a:ext cx="2772000" cy="1206248"/>
          </a:xfrm>
          <a:prstGeom prst="roundRect">
            <a:avLst>
              <a:gd name="adj" fmla="val 2455"/>
            </a:avLst>
          </a:prstGeom>
          <a:solidFill>
            <a:srgbClr val="A54C0F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harsh" dir="t">
              <a:rot lat="0" lon="0" rev="3000000"/>
            </a:lightRig>
          </a:scene3d>
          <a:sp3d extrusionH="254000" contourW="19050">
            <a:bevelT w="82550" h="44450"/>
            <a:bevelB w="82550" h="44450" prst="angle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85353" rtl="0" eaLnBrk="1" fontAlgn="ctr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184900" algn="l"/>
              </a:tabLst>
              <a:defRPr/>
            </a:pP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За выслугу лет:</a:t>
            </a:r>
          </a:p>
          <a:p>
            <a:pPr marL="0" marR="0" lvl="0" indent="0" algn="ctr" defTabSz="1285353" rtl="0" eaLnBrk="1" fontAlgn="ctr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184900" algn="l"/>
              </a:tabLst>
              <a:defRPr/>
            </a:pP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10% ОДС – от 2 до 5 лет</a:t>
            </a:r>
          </a:p>
          <a:p>
            <a:pPr marL="0" marR="0" lvl="0" indent="0" algn="ctr" defTabSz="1285353" rtl="0" eaLnBrk="1" fontAlgn="ctr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184900" algn="l"/>
              </a:tabLst>
              <a:defRPr/>
            </a:pP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15% ОДС – от 5 до 10 лет</a:t>
            </a:r>
          </a:p>
          <a:p>
            <a:pPr marL="0" marR="0" lvl="0" indent="0" algn="ctr" defTabSz="1285353" rtl="0" eaLnBrk="1" fontAlgn="ctr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184900" algn="l"/>
              </a:tabLst>
              <a:defRPr/>
            </a:pP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20% ОДС – от 10 до 15 лет</a:t>
            </a:r>
          </a:p>
          <a:p>
            <a:pPr marL="0" marR="0" lvl="0" indent="0" algn="ctr" defTabSz="1285353" rtl="0" eaLnBrk="1" fontAlgn="ctr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184900" algn="l"/>
              </a:tabLst>
              <a:defRPr/>
            </a:pP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25% ОДС – от 15 до 20 лет</a:t>
            </a:r>
          </a:p>
          <a:p>
            <a:pPr marL="0" marR="0" lvl="0" indent="0" algn="ctr" defTabSz="1285353" rtl="0" eaLnBrk="1" fontAlgn="ctr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184900" algn="l"/>
              </a:tabLst>
              <a:defRPr/>
            </a:pP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30% ОДС – от 20 до 25 лет</a:t>
            </a:r>
          </a:p>
          <a:p>
            <a:pPr marL="0" marR="0" lvl="0" indent="0" algn="ctr" defTabSz="1285353" rtl="0" eaLnBrk="1" fontAlgn="ctr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184900" algn="l"/>
              </a:tabLst>
              <a:defRPr/>
            </a:pP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40% ОДС – 25 лет и более</a:t>
            </a:r>
          </a:p>
        </p:txBody>
      </p:sp>
      <p:sp>
        <p:nvSpPr>
          <p:cNvPr id="49" name="Скругленный прямоугольник 48"/>
          <p:cNvSpPr>
            <a:spLocks/>
          </p:cNvSpPr>
          <p:nvPr/>
        </p:nvSpPr>
        <p:spPr>
          <a:xfrm>
            <a:off x="434035" y="3160399"/>
            <a:ext cx="5589478" cy="324000"/>
          </a:xfrm>
          <a:prstGeom prst="roundRect">
            <a:avLst>
              <a:gd name="adj" fmla="val 2455"/>
            </a:avLst>
          </a:prstGeom>
          <a:solidFill>
            <a:srgbClr val="A54C0F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harsh" dir="t">
              <a:rot lat="0" lon="0" rev="3000000"/>
            </a:lightRig>
          </a:scene3d>
          <a:sp3d extrusionH="254000" contourW="19050">
            <a:bevelT w="82550" h="44450"/>
            <a:bevelB w="82550" h="44450" prst="angle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85353" rtl="0" eaLnBrk="1" fontAlgn="ctr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184900" algn="l"/>
              </a:tabLst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Ежемесячные дополнительные выплаты</a:t>
            </a:r>
          </a:p>
        </p:txBody>
      </p:sp>
      <p:sp>
        <p:nvSpPr>
          <p:cNvPr id="50" name="Скругленный прямоугольник 49"/>
          <p:cNvSpPr>
            <a:spLocks/>
          </p:cNvSpPr>
          <p:nvPr/>
        </p:nvSpPr>
        <p:spPr>
          <a:xfrm>
            <a:off x="434035" y="4847054"/>
            <a:ext cx="2772000" cy="938336"/>
          </a:xfrm>
          <a:prstGeom prst="roundRect">
            <a:avLst>
              <a:gd name="adj" fmla="val 2455"/>
            </a:avLst>
          </a:prstGeom>
          <a:solidFill>
            <a:srgbClr val="A54C0F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harsh" dir="t">
              <a:rot lat="0" lon="0" rev="3000000"/>
            </a:lightRig>
          </a:scene3d>
          <a:sp3d extrusionH="254000" contourW="19050">
            <a:bevelT w="82550" h="44450"/>
            <a:bevelB w="82550" h="44450" prst="angle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85353" rtl="0" eaLnBrk="1" fontAlgn="ctr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184900" algn="l"/>
              </a:tabLst>
              <a:defRPr/>
            </a:pP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За классную квалификацию:</a:t>
            </a:r>
          </a:p>
          <a:p>
            <a:pPr marL="0" marR="0" lvl="0" indent="0" algn="ctr" defTabSz="1285353" rtl="0" eaLnBrk="1" fontAlgn="ctr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184900" algn="l"/>
              </a:tabLst>
              <a:defRPr/>
            </a:pP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5% ОВД – за 3 класс</a:t>
            </a:r>
          </a:p>
          <a:p>
            <a:pPr marL="0" marR="0" lvl="0" indent="0" algn="ctr" defTabSz="1285353" rtl="0" eaLnBrk="1" fontAlgn="ctr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184900" algn="l"/>
              </a:tabLst>
              <a:defRPr/>
            </a:pP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10% ОВД – за 2 класс</a:t>
            </a:r>
          </a:p>
          <a:p>
            <a:pPr marL="0" marR="0" lvl="0" indent="0" algn="ctr" defTabSz="1285353" rtl="0" eaLnBrk="1" fontAlgn="ctr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184900" algn="l"/>
              </a:tabLst>
              <a:defRPr/>
            </a:pP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20% ОВД – за 1 класс</a:t>
            </a:r>
          </a:p>
          <a:p>
            <a:pPr marL="0" marR="0" lvl="0" indent="0" algn="ctr" defTabSz="1285353" rtl="0" eaLnBrk="1" fontAlgn="ctr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184900" algn="l"/>
              </a:tabLst>
              <a:defRPr/>
            </a:pP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30% ОВД – за «мастер»</a:t>
            </a:r>
          </a:p>
        </p:txBody>
      </p:sp>
      <p:sp>
        <p:nvSpPr>
          <p:cNvPr id="51" name="Скругленный прямоугольник 50"/>
          <p:cNvSpPr>
            <a:spLocks/>
          </p:cNvSpPr>
          <p:nvPr/>
        </p:nvSpPr>
        <p:spPr>
          <a:xfrm>
            <a:off x="436563" y="5848606"/>
            <a:ext cx="5586950" cy="324000"/>
          </a:xfrm>
          <a:prstGeom prst="roundRect">
            <a:avLst>
              <a:gd name="adj" fmla="val 2455"/>
            </a:avLst>
          </a:prstGeom>
          <a:solidFill>
            <a:srgbClr val="A54C0F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harsh" dir="t">
              <a:rot lat="0" lon="0" rev="3000000"/>
            </a:lightRig>
          </a:scene3d>
          <a:sp3d extrusionH="254000" contourW="19050">
            <a:bevelT w="82550" h="44450"/>
            <a:bevelB w="82550" h="44450" prst="angle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85353" rtl="0" eaLnBrk="1" fontAlgn="ctr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184900" algn="l"/>
              </a:tabLst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За работу с ССГТ: от 10% до 25% ОВД</a:t>
            </a:r>
          </a:p>
        </p:txBody>
      </p:sp>
      <p:sp>
        <p:nvSpPr>
          <p:cNvPr id="52" name="Скругленный прямоугольник 51"/>
          <p:cNvSpPr>
            <a:spLocks/>
          </p:cNvSpPr>
          <p:nvPr/>
        </p:nvSpPr>
        <p:spPr>
          <a:xfrm>
            <a:off x="3323524" y="3566554"/>
            <a:ext cx="2699989" cy="688724"/>
          </a:xfrm>
          <a:prstGeom prst="roundRect">
            <a:avLst>
              <a:gd name="adj" fmla="val 2455"/>
            </a:avLst>
          </a:prstGeom>
          <a:solidFill>
            <a:srgbClr val="A54C0F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harsh" dir="t">
              <a:rot lat="0" lon="0" rev="3000000"/>
            </a:lightRig>
          </a:scene3d>
          <a:sp3d extrusionH="254000" contourW="19050">
            <a:bevelT w="82550" h="44450"/>
            <a:bevelB w="82550" h="44450" prst="angle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85353" rtl="0" eaLnBrk="1" fontAlgn="ctr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184900" algn="l"/>
              </a:tabLst>
              <a:defRPr/>
            </a:pP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За выполнение задач, связанных с риском для жизни в мирное время:</a:t>
            </a:r>
          </a:p>
          <a:p>
            <a:pPr marL="0" marR="0" lvl="0" indent="0" algn="ctr" defTabSz="1285353" rtl="0" eaLnBrk="1" fontAlgn="ctr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184900" algn="l"/>
              </a:tabLst>
              <a:defRPr/>
            </a:pP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до 100 % ОВД</a:t>
            </a:r>
          </a:p>
        </p:txBody>
      </p:sp>
      <p:sp>
        <p:nvSpPr>
          <p:cNvPr id="53" name="Скругленный прямоугольник 52"/>
          <p:cNvSpPr>
            <a:spLocks/>
          </p:cNvSpPr>
          <p:nvPr/>
        </p:nvSpPr>
        <p:spPr>
          <a:xfrm>
            <a:off x="3323524" y="4389980"/>
            <a:ext cx="2699989" cy="528762"/>
          </a:xfrm>
          <a:prstGeom prst="roundRect">
            <a:avLst>
              <a:gd name="adj" fmla="val 2455"/>
            </a:avLst>
          </a:prstGeom>
          <a:solidFill>
            <a:srgbClr val="A54C0F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harsh" dir="t">
              <a:rot lat="0" lon="0" rev="3000000"/>
            </a:lightRig>
          </a:scene3d>
          <a:sp3d extrusionH="254000" contourW="19050">
            <a:bevelT w="82550" h="44450"/>
            <a:bevelB w="82550" h="44450" prst="angle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85353" rtl="0" eaLnBrk="1" fontAlgn="ctr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184900" algn="l"/>
              </a:tabLst>
              <a:defRPr/>
            </a:pP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За особые условия </a:t>
            </a:r>
          </a:p>
          <a:p>
            <a:pPr marL="0" marR="0" lvl="0" indent="0" algn="ctr" defTabSz="1285353" rtl="0" eaLnBrk="1" fontAlgn="ctr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184900" algn="l"/>
              </a:tabLst>
              <a:defRPr/>
            </a:pP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военной службы</a:t>
            </a:r>
          </a:p>
          <a:p>
            <a:pPr marL="0" marR="0" lvl="0" indent="0" algn="ctr" defTabSz="1285353" rtl="0" eaLnBrk="1" fontAlgn="ctr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184900" algn="l"/>
              </a:tabLst>
              <a:defRPr/>
            </a:pP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от 10% до 100 % ОВД</a:t>
            </a:r>
          </a:p>
        </p:txBody>
      </p:sp>
      <p:sp>
        <p:nvSpPr>
          <p:cNvPr id="54" name="Скругленный прямоугольник 53"/>
          <p:cNvSpPr>
            <a:spLocks/>
          </p:cNvSpPr>
          <p:nvPr/>
        </p:nvSpPr>
        <p:spPr>
          <a:xfrm>
            <a:off x="6218579" y="3160399"/>
            <a:ext cx="5539061" cy="324000"/>
          </a:xfrm>
          <a:prstGeom prst="roundRect">
            <a:avLst>
              <a:gd name="adj" fmla="val 2455"/>
            </a:avLst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harsh" dir="t">
              <a:rot lat="0" lon="0" rev="3000000"/>
            </a:lightRig>
          </a:scene3d>
          <a:sp3d extrusionH="254000" contourW="19050">
            <a:bevelT w="82550" h="44450"/>
            <a:bevelB w="82550" h="44450" prst="angle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85353" rtl="0" eaLnBrk="1" fontAlgn="ctr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184900" algn="l"/>
              </a:tabLst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Иные дополнительные выплаты</a:t>
            </a:r>
          </a:p>
        </p:txBody>
      </p:sp>
      <p:sp>
        <p:nvSpPr>
          <p:cNvPr id="55" name="Скругленный прямоугольник 54"/>
          <p:cNvSpPr>
            <a:spLocks/>
          </p:cNvSpPr>
          <p:nvPr/>
        </p:nvSpPr>
        <p:spPr>
          <a:xfrm>
            <a:off x="6213254" y="3566927"/>
            <a:ext cx="2448000" cy="1080000"/>
          </a:xfrm>
          <a:prstGeom prst="roundRect">
            <a:avLst>
              <a:gd name="adj" fmla="val 2455"/>
            </a:avLst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harsh" dir="t">
              <a:rot lat="0" lon="0" rev="3000000"/>
            </a:lightRig>
          </a:scene3d>
          <a:sp3d extrusionH="254000" contourW="19050">
            <a:bevelT w="82550" h="44450"/>
            <a:bevelB w="82550" h="44450" prst="angle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85353" rtl="0" eaLnBrk="1" fontAlgn="ctr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184900" algn="l"/>
              </a:tabLst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Надбавка за службу</a:t>
            </a:r>
            <a:b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в районах Крайнего Севера и приравненных к ним местностях:</a:t>
            </a:r>
          </a:p>
          <a:p>
            <a:pPr marL="0" marR="0" lvl="0" indent="0" algn="ctr" defTabSz="1285353" rtl="0" eaLnBrk="1" fontAlgn="ctr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184900" algn="l"/>
              </a:tabLst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до 100 %</a:t>
            </a:r>
          </a:p>
        </p:txBody>
      </p:sp>
      <p:sp>
        <p:nvSpPr>
          <p:cNvPr id="56" name="Скругленный прямоугольник 55"/>
          <p:cNvSpPr>
            <a:spLocks/>
          </p:cNvSpPr>
          <p:nvPr/>
        </p:nvSpPr>
        <p:spPr>
          <a:xfrm>
            <a:off x="6216109" y="4705390"/>
            <a:ext cx="2772000" cy="1080000"/>
          </a:xfrm>
          <a:prstGeom prst="roundRect">
            <a:avLst>
              <a:gd name="adj" fmla="val 2455"/>
            </a:avLst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harsh" dir="t">
              <a:rot lat="0" lon="0" rev="3000000"/>
            </a:lightRig>
          </a:scene3d>
          <a:sp3d extrusionH="254000" contourW="19050">
            <a:bevelT w="82550" h="44450"/>
            <a:bevelB w="82550" h="44450" prst="angle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85353" rtl="0" eaLnBrk="1" fontAlgn="ctr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184900" algn="l"/>
              </a:tabLst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Повышающий коэффициент к денежному довольствию (за границей):</a:t>
            </a:r>
          </a:p>
          <a:p>
            <a:pPr marL="0" marR="0" lvl="0" indent="0" algn="ctr" defTabSz="1285353" rtl="0" eaLnBrk="1" fontAlgn="ctr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184900" algn="l"/>
              </a:tabLst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от 1,1 до 1,5</a:t>
            </a:r>
          </a:p>
        </p:txBody>
      </p:sp>
      <p:sp>
        <p:nvSpPr>
          <p:cNvPr id="57" name="Скругленный прямоугольник 56"/>
          <p:cNvSpPr>
            <a:spLocks/>
          </p:cNvSpPr>
          <p:nvPr/>
        </p:nvSpPr>
        <p:spPr>
          <a:xfrm>
            <a:off x="6213253" y="5843853"/>
            <a:ext cx="5544387" cy="324000"/>
          </a:xfrm>
          <a:prstGeom prst="roundRect">
            <a:avLst>
              <a:gd name="adj" fmla="val 2455"/>
            </a:avLst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harsh" dir="t">
              <a:rot lat="0" lon="0" rev="3000000"/>
            </a:lightRig>
          </a:scene3d>
          <a:sp3d extrusionH="254000" contourW="19050">
            <a:bevelT w="82550" h="44450"/>
            <a:bevelB w="82550" h="44450" prst="angle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85353" rtl="0" eaLnBrk="1" fontAlgn="ctr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184900" algn="l"/>
              </a:tabLst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Районный коэффициент: до 2,0 в зависимости от региона</a:t>
            </a:r>
          </a:p>
        </p:txBody>
      </p:sp>
      <p:sp>
        <p:nvSpPr>
          <p:cNvPr id="58" name="Скругленный прямоугольник 57"/>
          <p:cNvSpPr>
            <a:spLocks/>
          </p:cNvSpPr>
          <p:nvPr/>
        </p:nvSpPr>
        <p:spPr>
          <a:xfrm>
            <a:off x="8985056" y="3570999"/>
            <a:ext cx="2772584" cy="1080000"/>
          </a:xfrm>
          <a:prstGeom prst="roundRect">
            <a:avLst>
              <a:gd name="adj" fmla="val 2455"/>
            </a:avLst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harsh" dir="t">
              <a:rot lat="0" lon="0" rev="3000000"/>
            </a:lightRig>
          </a:scene3d>
          <a:sp3d extrusionH="254000" contourW="19050">
            <a:bevelT w="82550" h="44450"/>
            <a:bevelB w="82550" h="44450" prst="angle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85353" rtl="0" eaLnBrk="1" fontAlgn="ctr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184900" algn="l"/>
              </a:tabLst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Премия за добросовестное и эффективное исполнение должностных обязанностей:</a:t>
            </a:r>
          </a:p>
          <a:p>
            <a:pPr marL="0" marR="0" lvl="0" indent="0" algn="ctr" defTabSz="1285353" rtl="0" eaLnBrk="1" fontAlgn="ctr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184900" algn="l"/>
              </a:tabLst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до 3 ОДС в год</a:t>
            </a:r>
          </a:p>
        </p:txBody>
      </p:sp>
      <p:sp>
        <p:nvSpPr>
          <p:cNvPr id="59" name="Скругленный прямоугольник 58"/>
          <p:cNvSpPr>
            <a:spLocks/>
          </p:cNvSpPr>
          <p:nvPr/>
        </p:nvSpPr>
        <p:spPr>
          <a:xfrm>
            <a:off x="9309640" y="4705390"/>
            <a:ext cx="2448000" cy="1080000"/>
          </a:xfrm>
          <a:prstGeom prst="roundRect">
            <a:avLst>
              <a:gd name="adj" fmla="val 2455"/>
            </a:avLst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harsh" dir="t">
              <a:rot lat="0" lon="0" rev="3000000"/>
            </a:lightRig>
          </a:scene3d>
          <a:sp3d extrusionH="254000" contourW="19050">
            <a:bevelT w="82550" h="44450"/>
            <a:bevelB w="82550" h="44450" prst="angle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85353" rtl="0" eaLnBrk="1" fontAlgn="ctr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184900" algn="l"/>
              </a:tabLst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Ежегодная материальная помощь:</a:t>
            </a:r>
          </a:p>
          <a:p>
            <a:pPr marL="0" marR="0" lvl="0" indent="0" algn="ctr" defTabSz="1285353" rtl="0" eaLnBrk="1" fontAlgn="ctr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184900" algn="l"/>
              </a:tabLst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 ОДС в год</a:t>
            </a:r>
          </a:p>
        </p:txBody>
      </p:sp>
      <p:sp>
        <p:nvSpPr>
          <p:cNvPr id="31" name="Скругленный прямоугольник 30"/>
          <p:cNvSpPr>
            <a:spLocks/>
          </p:cNvSpPr>
          <p:nvPr/>
        </p:nvSpPr>
        <p:spPr>
          <a:xfrm>
            <a:off x="3323524" y="5052678"/>
            <a:ext cx="2699989" cy="732712"/>
          </a:xfrm>
          <a:prstGeom prst="roundRect">
            <a:avLst>
              <a:gd name="adj" fmla="val 2455"/>
            </a:avLst>
          </a:prstGeom>
          <a:solidFill>
            <a:srgbClr val="A54C0F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harsh" dir="t">
              <a:rot lat="0" lon="0" rev="3000000"/>
            </a:lightRig>
          </a:scene3d>
          <a:sp3d extrusionH="254000" contourW="19050">
            <a:bevelT w="82550" h="44450"/>
            <a:bevelB w="82550" h="44450" prst="angle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85353" rtl="0" eaLnBrk="1" fontAlgn="ctr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184900" algn="l"/>
              </a:tabLst>
              <a:defRPr/>
            </a:pP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За стаж шифровальной работы:</a:t>
            </a:r>
          </a:p>
          <a:p>
            <a:pPr marL="0" marR="0" lvl="0" indent="0" algn="ctr" defTabSz="1285353" rtl="0" eaLnBrk="1" fontAlgn="ctr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184900" algn="l"/>
              </a:tabLst>
              <a:defRPr/>
            </a:pP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15% ОВД – до 3 лет</a:t>
            </a:r>
          </a:p>
          <a:p>
            <a:pPr marL="0" marR="0" lvl="0" indent="0" algn="ctr" defTabSz="1285353" rtl="0" eaLnBrk="1" fontAlgn="ctr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184900" algn="l"/>
              </a:tabLst>
              <a:defRPr/>
            </a:pP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20% ОВД – от 3 до 6 лет</a:t>
            </a:r>
          </a:p>
          <a:p>
            <a:pPr marL="0" marR="0" lvl="0" indent="0" algn="ctr" defTabSz="1285353" rtl="0" eaLnBrk="1" fontAlgn="ctr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184900" algn="l"/>
              </a:tabLst>
              <a:defRPr/>
            </a:pP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30% ОВД – от 6 лет и выше</a:t>
            </a:r>
          </a:p>
        </p:txBody>
      </p:sp>
    </p:spTree>
    <p:extLst>
      <p:ext uri="{BB962C8B-B14F-4D97-AF65-F5344CB8AC3E}">
        <p14:creationId xmlns:p14="http://schemas.microsoft.com/office/powerpoint/2010/main" val="15508625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0" y="1661"/>
            <a:ext cx="12192000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20000"/>
                    <a:lumOff val="80000"/>
                  </a:srgbClr>
                </a:solidFill>
                <a:effectLst/>
                <a:uLnTx/>
                <a:uFillTx/>
                <a:latin typeface="Franklin Gothic Demi Cond" pitchFamily="34" charset="0"/>
                <a:ea typeface="+mn-ea"/>
                <a:cs typeface="+mn-cs"/>
              </a:rPr>
              <a:t>Денежное довольствие лейтенанта – выпускника </a:t>
            </a:r>
            <a:b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20000"/>
                    <a:lumOff val="80000"/>
                  </a:srgbClr>
                </a:solidFill>
                <a:effectLst/>
                <a:uLnTx/>
                <a:uFillTx/>
                <a:latin typeface="Franklin Gothic Demi Cond" pitchFamily="34" charset="0"/>
                <a:ea typeface="+mn-ea"/>
                <a:cs typeface="+mn-cs"/>
              </a:rPr>
            </a:b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20000"/>
                    <a:lumOff val="80000"/>
                  </a:srgbClr>
                </a:solidFill>
                <a:effectLst/>
                <a:uLnTx/>
                <a:uFillTx/>
                <a:latin typeface="Franklin Gothic Demi Cond" pitchFamily="34" charset="0"/>
                <a:ea typeface="+mn-ea"/>
                <a:cs typeface="+mn-cs"/>
              </a:rPr>
              <a:t>Краснодарского высшего военного училища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1221" y="6374441"/>
            <a:ext cx="509539" cy="444044"/>
          </a:xfrm>
          <a:prstGeom prst="rect">
            <a:avLst/>
          </a:prstGeom>
          <a:effectLst>
            <a:glow rad="152400">
              <a:schemeClr val="accent1">
                <a:alpha val="21000"/>
              </a:schemeClr>
            </a:glow>
          </a:effec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561220" y="6374442"/>
            <a:ext cx="509539" cy="444044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BA2703-0EC3-457A-9946-013C4D6DA5E1}" type="slidenum">
              <a:rPr kumimoji="0" lang="ru-RU" sz="2000" b="0" i="0" u="none" strike="noStrike" kern="1200" cap="none" spc="0" normalizeH="0" baseline="0" noProof="0">
                <a:ln>
                  <a:noFill/>
                </a:ln>
                <a:solidFill>
                  <a:srgbClr val="5B9BD5">
                    <a:lumMod val="20000"/>
                    <a:lumOff val="80000"/>
                  </a:srgbClr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20000"/>
                  <a:lumOff val="80000"/>
                </a:srgbClr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sp>
        <p:nvSpPr>
          <p:cNvPr id="16" name="Скругленный прямоугольник 31">
            <a:extLst>
              <a:ext uri="{FF2B5EF4-FFF2-40B4-BE49-F238E27FC236}">
                <a16:creationId xmlns:a16="http://schemas.microsoft.com/office/drawing/2014/main" id="{9721B394-9CFB-45D3-8B1B-A09FFA65163A}"/>
              </a:ext>
            </a:extLst>
          </p:cNvPr>
          <p:cNvSpPr>
            <a:spLocks/>
          </p:cNvSpPr>
          <p:nvPr/>
        </p:nvSpPr>
        <p:spPr>
          <a:xfrm>
            <a:off x="244137" y="1223201"/>
            <a:ext cx="11674136" cy="75438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8900000" scaled="1"/>
            <a:tileRect/>
          </a:gradFill>
          <a:ln w="28575">
            <a:solidFill>
              <a:schemeClr val="accent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5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52E0BAD-EDE2-4961-802D-EE673DFCC3F8}"/>
              </a:ext>
            </a:extLst>
          </p:cNvPr>
          <p:cNvSpPr txBox="1"/>
          <p:nvPr/>
        </p:nvSpPr>
        <p:spPr>
          <a:xfrm>
            <a:off x="315161" y="1202648"/>
            <a:ext cx="11523216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/>
                <a:solidFill>
                  <a:prstClr val="black"/>
                </a:solidFill>
                <a:effectLst/>
                <a:uLnTx/>
                <a:uFillTx/>
                <a:latin typeface="Seattle Sans [RUS by me]" panose="00000400000000000000" pitchFamily="2" charset="0"/>
                <a:ea typeface="+mn-ea"/>
                <a:cs typeface="+mn-cs"/>
              </a:rPr>
              <a:t>Средний размер денежного довольствия составляет </a:t>
            </a:r>
            <a:r>
              <a:rPr kumimoji="0" lang="ru-RU" sz="2400" b="1" i="0" u="none" strike="noStrike" kern="1200" cap="none" spc="0" normalizeH="0" baseline="0" noProof="0" dirty="0">
                <a:ln/>
                <a:solidFill>
                  <a:srgbClr val="C00000"/>
                </a:solidFill>
                <a:effectLst/>
                <a:uLnTx/>
                <a:uFillTx/>
                <a:latin typeface="Seattle Sans [RUS by me]" panose="00000400000000000000" pitchFamily="2" charset="0"/>
                <a:ea typeface="+mn-ea"/>
                <a:cs typeface="+mn-cs"/>
              </a:rPr>
              <a:t>84 362 </a:t>
            </a:r>
            <a:r>
              <a:rPr kumimoji="0" lang="ru-RU" sz="2400" b="1" i="0" u="none" strike="noStrike" kern="1200" cap="none" spc="0" normalizeH="0" baseline="0" noProof="0" dirty="0">
                <a:ln/>
                <a:solidFill>
                  <a:prstClr val="black"/>
                </a:solidFill>
                <a:effectLst/>
                <a:uLnTx/>
                <a:uFillTx/>
                <a:latin typeface="Seattle Sans [RUS by me]" panose="00000400000000000000" pitchFamily="2" charset="0"/>
                <a:ea typeface="+mn-ea"/>
                <a:cs typeface="+mn-cs"/>
              </a:rPr>
              <a:t>рубля, которое складывается из:</a:t>
            </a:r>
            <a:endParaRPr kumimoji="0" lang="ru-RU" sz="2400" b="1" i="0" u="none" strike="noStrike" kern="1200" cap="none" spc="0" normalizeH="0" baseline="0" noProof="0" dirty="0">
              <a:ln/>
              <a:solidFill>
                <a:srgbClr val="FF0000"/>
              </a:solidFill>
              <a:effectLst/>
              <a:uLnTx/>
              <a:uFillTx/>
              <a:latin typeface="Seattle Sans [RUS by me]" panose="00000400000000000000" pitchFamily="2" charset="0"/>
              <a:ea typeface="+mn-ea"/>
              <a:cs typeface="+mn-cs"/>
            </a:endParaRPr>
          </a:p>
        </p:txBody>
      </p:sp>
      <p:sp>
        <p:nvSpPr>
          <p:cNvPr id="18" name="Скругленный прямоугольник 33">
            <a:extLst>
              <a:ext uri="{FF2B5EF4-FFF2-40B4-BE49-F238E27FC236}">
                <a16:creationId xmlns:a16="http://schemas.microsoft.com/office/drawing/2014/main" id="{B74A6A0D-8027-43EF-8470-D00ED2214013}"/>
              </a:ext>
            </a:extLst>
          </p:cNvPr>
          <p:cNvSpPr>
            <a:spLocks/>
          </p:cNvSpPr>
          <p:nvPr/>
        </p:nvSpPr>
        <p:spPr>
          <a:xfrm>
            <a:off x="244137" y="2074751"/>
            <a:ext cx="11674136" cy="3697399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8900000" scaled="1"/>
            <a:tileRect/>
          </a:gradFill>
          <a:ln w="28575">
            <a:solidFill>
              <a:schemeClr val="accent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5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AF08A98-3542-48A6-9C68-932BC7947227}"/>
              </a:ext>
            </a:extLst>
          </p:cNvPr>
          <p:cNvSpPr txBox="1"/>
          <p:nvPr/>
        </p:nvSpPr>
        <p:spPr>
          <a:xfrm>
            <a:off x="244138" y="2207015"/>
            <a:ext cx="11674136" cy="34163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4476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-100" normalizeH="0" baseline="0" noProof="0" dirty="0">
                <a:ln/>
                <a:solidFill>
                  <a:prstClr val="black"/>
                </a:solidFill>
                <a:effectLst/>
                <a:uLnTx/>
                <a:uFillTx/>
                <a:latin typeface="Seattle Sans [RUS by me]" panose="00000400000000000000" pitchFamily="2" charset="0"/>
                <a:ea typeface="+mn-ea"/>
                <a:cs typeface="+mn-cs"/>
              </a:rPr>
              <a:t>Оклада по воинскому званию (лейтенант) – 13 318 руб.</a:t>
            </a:r>
          </a:p>
          <a:p>
            <a:pPr marL="0" marR="0" lvl="0" indent="4476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-100" normalizeH="0" baseline="0" noProof="0" dirty="0">
                <a:ln/>
                <a:solidFill>
                  <a:prstClr val="black"/>
                </a:solidFill>
                <a:effectLst/>
                <a:uLnTx/>
                <a:uFillTx/>
                <a:latin typeface="Seattle Sans [RUS by me]" panose="00000400000000000000" pitchFamily="2" charset="0"/>
                <a:ea typeface="+mn-ea"/>
                <a:cs typeface="+mn-cs"/>
              </a:rPr>
              <a:t>Оклада по воинской должности (офицер ОБИ) – 27 965 руб.</a:t>
            </a:r>
          </a:p>
          <a:p>
            <a:pPr marL="0" marR="0" lvl="0" indent="4476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-100" normalizeH="0" baseline="0" noProof="0" dirty="0">
                <a:ln/>
                <a:solidFill>
                  <a:prstClr val="black"/>
                </a:solidFill>
                <a:effectLst/>
                <a:uLnTx/>
                <a:uFillTx/>
                <a:latin typeface="Seattle Sans [RUS by me]" panose="00000400000000000000" pitchFamily="2" charset="0"/>
                <a:ea typeface="+mn-ea"/>
                <a:cs typeface="+mn-cs"/>
              </a:rPr>
              <a:t>Ежемесячной надбавки за выслугу лет (от 5 до 10 лет) – 6 192 руб.</a:t>
            </a:r>
          </a:p>
          <a:p>
            <a:pPr marL="0" marR="0" lvl="0" indent="4476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-100" normalizeH="0" baseline="0" noProof="0" dirty="0">
                <a:ln/>
                <a:solidFill>
                  <a:prstClr val="black"/>
                </a:solidFill>
                <a:effectLst/>
                <a:uLnTx/>
                <a:uFillTx/>
                <a:latin typeface="Seattle Sans [RUS by me]" panose="00000400000000000000" pitchFamily="2" charset="0"/>
                <a:ea typeface="+mn-ea"/>
                <a:cs typeface="+mn-cs"/>
              </a:rPr>
              <a:t>Ежемесячной надбавки за работу со сведениями, составляющими </a:t>
            </a:r>
          </a:p>
          <a:p>
            <a:pPr marL="0" marR="0" lvl="0" indent="4476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-100" normalizeH="0" baseline="0" noProof="0" dirty="0">
                <a:ln/>
                <a:solidFill>
                  <a:prstClr val="black"/>
                </a:solidFill>
                <a:effectLst/>
                <a:uLnTx/>
                <a:uFillTx/>
                <a:latin typeface="Seattle Sans [RUS by me]" panose="00000400000000000000" pitchFamily="2" charset="0"/>
                <a:ea typeface="+mn-ea"/>
                <a:cs typeface="+mn-cs"/>
              </a:rPr>
              <a:t>государственную тайну – 6 992 руб.</a:t>
            </a:r>
          </a:p>
          <a:p>
            <a:pPr marL="0" marR="0" lvl="0" indent="4476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-100" normalizeH="0" baseline="0" noProof="0" dirty="0">
                <a:ln/>
                <a:solidFill>
                  <a:prstClr val="black"/>
                </a:solidFill>
                <a:effectLst/>
                <a:uLnTx/>
                <a:uFillTx/>
                <a:latin typeface="Seattle Sans [RUS by me]" panose="00000400000000000000" pitchFamily="2" charset="0"/>
                <a:ea typeface="+mn-ea"/>
                <a:cs typeface="+mn-cs"/>
              </a:rPr>
              <a:t>Ежемесячной надбавки за квалификационный уровень физической </a:t>
            </a:r>
          </a:p>
          <a:p>
            <a:pPr marL="0" marR="0" lvl="0" indent="4476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-100" normalizeH="0" baseline="0" noProof="0" dirty="0">
                <a:ln/>
                <a:solidFill>
                  <a:prstClr val="black"/>
                </a:solidFill>
                <a:effectLst/>
                <a:uLnTx/>
                <a:uFillTx/>
                <a:latin typeface="Seattle Sans [RUS by me]" panose="00000400000000000000" pitchFamily="2" charset="0"/>
                <a:ea typeface="+mn-ea"/>
                <a:cs typeface="+mn-cs"/>
              </a:rPr>
              <a:t>подготовленности – 19 575 руб.</a:t>
            </a:r>
          </a:p>
          <a:p>
            <a:pPr marL="0" marR="0" lvl="0" indent="4476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-100" normalizeH="0" baseline="0" noProof="0" dirty="0">
                <a:ln/>
                <a:solidFill>
                  <a:prstClr val="black"/>
                </a:solidFill>
                <a:effectLst/>
                <a:uLnTx/>
                <a:uFillTx/>
                <a:latin typeface="Seattle Sans [RUS by me]" panose="00000400000000000000" pitchFamily="2" charset="0"/>
                <a:ea typeface="+mn-ea"/>
                <a:cs typeface="+mn-cs"/>
              </a:rPr>
              <a:t>Премии за добросовестное и эффективное исполнение должностных </a:t>
            </a:r>
          </a:p>
          <a:p>
            <a:pPr marL="0" marR="0" lvl="0" indent="4476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-100" normalizeH="0" baseline="0" noProof="0" dirty="0">
                <a:ln/>
                <a:solidFill>
                  <a:prstClr val="black"/>
                </a:solidFill>
                <a:effectLst/>
                <a:uLnTx/>
                <a:uFillTx/>
                <a:latin typeface="Seattle Sans [RUS by me]" panose="00000400000000000000" pitchFamily="2" charset="0"/>
                <a:ea typeface="+mn-ea"/>
                <a:cs typeface="+mn-cs"/>
              </a:rPr>
              <a:t>обязанностей – 10 320 руб.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FDE7DEFD-8AC6-478F-956B-43A48235FE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117" y="2278197"/>
            <a:ext cx="302775" cy="310346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BE5E8EBF-E0AD-49C1-BC9F-E99251232D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116" y="2650780"/>
            <a:ext cx="302775" cy="310346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C2C3E889-02F2-40DB-B376-2083EA9863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115" y="3042604"/>
            <a:ext cx="302775" cy="310346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E0C25154-E1E0-405B-92C2-13A96AAAA3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114" y="3404891"/>
            <a:ext cx="302775" cy="310346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3914D870-CF2A-450B-A8E9-141B6D8D0A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113" y="4137057"/>
            <a:ext cx="302775" cy="310346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891FBF3B-DDD0-408C-83E8-825BCF3745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112" y="4869556"/>
            <a:ext cx="302775" cy="310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4973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0" y="142030"/>
            <a:ext cx="121920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20000"/>
                    <a:lumOff val="80000"/>
                  </a:srgbClr>
                </a:solidFill>
                <a:effectLst/>
                <a:uLnTx/>
                <a:uFillTx/>
                <a:latin typeface="Franklin Gothic Demi Cond" pitchFamily="34" charset="0"/>
                <a:ea typeface="+mn-ea"/>
                <a:cs typeface="+mn-cs"/>
              </a:rPr>
              <a:t>Выезд родственников военнослужащего за границу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1221" y="6374441"/>
            <a:ext cx="509539" cy="444044"/>
          </a:xfrm>
          <a:prstGeom prst="rect">
            <a:avLst/>
          </a:prstGeom>
          <a:effectLst>
            <a:glow rad="152400">
              <a:schemeClr val="accent1">
                <a:alpha val="21000"/>
              </a:schemeClr>
            </a:glow>
          </a:effec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561220" y="6374442"/>
            <a:ext cx="509539" cy="444044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BA2703-0EC3-457A-9946-013C4D6DA5E1}" type="slidenum">
              <a:rPr kumimoji="0" lang="ru-RU" sz="2000" b="0" i="0" u="none" strike="noStrike" kern="1200" cap="none" spc="0" normalizeH="0" baseline="0" noProof="0">
                <a:ln>
                  <a:noFill/>
                </a:ln>
                <a:solidFill>
                  <a:srgbClr val="5B9BD5">
                    <a:lumMod val="20000"/>
                    <a:lumOff val="80000"/>
                  </a:srgbClr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20000"/>
                  <a:lumOff val="80000"/>
                </a:srgbClr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449319" y="1228791"/>
            <a:ext cx="3581141" cy="4998591"/>
            <a:chOff x="-206182" y="1029450"/>
            <a:chExt cx="2050436" cy="2665849"/>
          </a:xfrm>
        </p:grpSpPr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100000">
                          <a14:foregroundMark x1="6000" y1="4854" x2="85333" y2="1456"/>
                          <a14:foregroundMark x1="65333" y1="5825" x2="91333" y2="7282"/>
                          <a14:foregroundMark x1="94000" y1="4854" x2="96667" y2="5340"/>
                          <a14:foregroundMark x1="95333" y1="14078" x2="94667" y2="91748"/>
                          <a14:foregroundMark x1="92667" y1="91262" x2="11333" y2="94660"/>
                          <a14:foregroundMark x1="93333" y1="94175" x2="7333" y2="96602"/>
                          <a14:foregroundMark x1="3333" y1="89806" x2="4667" y2="2913"/>
                          <a14:foregroundMark x1="4667" y1="2913" x2="24667" y2="194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06182" y="1029450"/>
              <a:ext cx="2050436" cy="26658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2463" y="1188806"/>
              <a:ext cx="488156" cy="316192"/>
            </a:xfrm>
            <a:prstGeom prst="rect">
              <a:avLst/>
            </a:prstGeom>
          </p:spPr>
        </p:pic>
      </p:grpSp>
      <p:sp>
        <p:nvSpPr>
          <p:cNvPr id="17" name="Rectangle 26"/>
          <p:cNvSpPr>
            <a:spLocks noChangeArrowheads="1"/>
          </p:cNvSpPr>
          <p:nvPr/>
        </p:nvSpPr>
        <p:spPr bwMode="auto">
          <a:xfrm>
            <a:off x="872729" y="2147099"/>
            <a:ext cx="2840855" cy="3833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0800" rIns="18000" bIns="108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Приказ Министра обороны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Российской Федерации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от 23 октября 2010 г. № 1313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0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«</a:t>
            </a: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Об утверждении инструкции о порядке допуска к государственной тайне военнослужащих, лиц гражданского персонала Вооруженных Сил Российской Федерации и граждан Российской Федерации, пребывающих в запасе </a:t>
            </a:r>
            <a:b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и поступающих на военную службу </a:t>
            </a:r>
            <a:b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по контракту либо подлежащих призыву </a:t>
            </a:r>
            <a:b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на военную службу (в том числе </a:t>
            </a:r>
            <a:b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по мобилизации), на военные сборы </a:t>
            </a:r>
            <a:b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а также граждан Российской Федерации </a:t>
            </a:r>
            <a:b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не пребывающих в запасе и подлежащих призыву для прохождения военной службы которым требуется допуск </a:t>
            </a:r>
            <a:b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к государственной тайне для исполнения служебных обязанностей»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0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0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2010 г.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000" b="1" i="0" u="none" strike="noStrike" kern="1200" cap="none" spc="0" normalizeH="0" baseline="0" noProof="0" dirty="0">
              <a:ln>
                <a:noFill/>
              </a:ln>
              <a:solidFill>
                <a:srgbClr val="FFCC66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8" name="Скругленный прямоугольник 17"/>
          <p:cNvSpPr>
            <a:spLocks/>
          </p:cNvSpPr>
          <p:nvPr/>
        </p:nvSpPr>
        <p:spPr>
          <a:xfrm>
            <a:off x="4237022" y="1561846"/>
            <a:ext cx="7705715" cy="4299333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8900000" scaled="1"/>
            <a:tileRect/>
          </a:gradFill>
          <a:ln w="28575">
            <a:solidFill>
              <a:schemeClr val="accent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5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458814" y="1659718"/>
            <a:ext cx="7262129" cy="415498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442913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/>
                <a:solidFill>
                  <a:prstClr val="black"/>
                </a:solidFill>
                <a:effectLst/>
                <a:uLnTx/>
                <a:uFillTx/>
                <a:latin typeface="Seattle Sans [RUS by me]" panose="00000400000000000000" pitchFamily="2" charset="0"/>
                <a:ea typeface="+mn-ea"/>
                <a:cs typeface="+mn-cs"/>
              </a:rPr>
              <a:t>Согласно пункта 10 данного приказа  основанием для отказа лицу в допуске </a:t>
            </a:r>
            <a:br>
              <a:rPr kumimoji="0" lang="ru-RU" sz="2400" b="1" i="0" u="none" strike="noStrike" kern="1200" cap="none" spc="0" normalizeH="0" baseline="0" noProof="0" dirty="0">
                <a:ln/>
                <a:solidFill>
                  <a:prstClr val="black"/>
                </a:solidFill>
                <a:effectLst/>
                <a:uLnTx/>
                <a:uFillTx/>
                <a:latin typeface="Seattle Sans [RUS by me]" panose="00000400000000000000" pitchFamily="2" charset="0"/>
                <a:ea typeface="+mn-ea"/>
                <a:cs typeface="+mn-cs"/>
              </a:rPr>
            </a:br>
            <a:r>
              <a:rPr kumimoji="0" lang="ru-RU" sz="2400" b="1" i="0" u="none" strike="noStrike" kern="1200" cap="none" spc="0" normalizeH="0" baseline="0" noProof="0" dirty="0">
                <a:ln/>
                <a:solidFill>
                  <a:prstClr val="black"/>
                </a:solidFill>
                <a:effectLst/>
                <a:uLnTx/>
                <a:uFillTx/>
                <a:latin typeface="Seattle Sans [RUS by me]" panose="00000400000000000000" pitchFamily="2" charset="0"/>
                <a:ea typeface="+mn-ea"/>
                <a:cs typeface="+mn-cs"/>
              </a:rPr>
              <a:t>к государственной тайне могут являться:</a:t>
            </a:r>
          </a:p>
          <a:p>
            <a:pPr marL="0" marR="0" lvl="0" indent="442913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>
              <a:ln/>
              <a:solidFill>
                <a:prstClr val="black"/>
              </a:solidFill>
              <a:effectLst/>
              <a:uLnTx/>
              <a:uFillTx/>
              <a:latin typeface="Seattle Sans [RUS by me]" panose="00000400000000000000" pitchFamily="2" charset="0"/>
              <a:ea typeface="+mn-ea"/>
              <a:cs typeface="+mn-cs"/>
            </a:endParaRPr>
          </a:p>
          <a:p>
            <a:pPr marL="0" marR="0" lvl="0" indent="442913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/>
                <a:solidFill>
                  <a:srgbClr val="C00000"/>
                </a:solidFill>
                <a:effectLst/>
                <a:uLnTx/>
                <a:uFillTx/>
                <a:latin typeface="Seattle Sans [RUS by me]" panose="00000400000000000000" pitchFamily="2" charset="0"/>
                <a:ea typeface="+mn-ea"/>
                <a:cs typeface="+mn-cs"/>
              </a:rPr>
              <a:t>Постоянное проживание его самого </a:t>
            </a:r>
            <a:br>
              <a:rPr kumimoji="0" lang="ru-RU" sz="2400" b="1" i="0" u="none" strike="noStrike" kern="1200" cap="none" spc="0" normalizeH="0" baseline="0" noProof="0" dirty="0">
                <a:ln/>
                <a:solidFill>
                  <a:srgbClr val="C00000"/>
                </a:solidFill>
                <a:effectLst/>
                <a:uLnTx/>
                <a:uFillTx/>
                <a:latin typeface="Seattle Sans [RUS by me]" panose="00000400000000000000" pitchFamily="2" charset="0"/>
                <a:ea typeface="+mn-ea"/>
                <a:cs typeface="+mn-cs"/>
              </a:rPr>
            </a:br>
            <a:r>
              <a:rPr kumimoji="0" lang="ru-RU" sz="2400" b="1" i="0" u="none" strike="noStrike" kern="1200" cap="none" spc="0" normalizeH="0" baseline="0" noProof="0" dirty="0">
                <a:ln/>
                <a:solidFill>
                  <a:srgbClr val="C00000"/>
                </a:solidFill>
                <a:effectLst/>
                <a:uLnTx/>
                <a:uFillTx/>
                <a:latin typeface="Seattle Sans [RUS by me]" panose="00000400000000000000" pitchFamily="2" charset="0"/>
                <a:ea typeface="+mn-ea"/>
                <a:cs typeface="+mn-cs"/>
              </a:rPr>
              <a:t>и (или) его близких родственников </a:t>
            </a:r>
            <a:br>
              <a:rPr kumimoji="0" lang="ru-RU" sz="2400" b="1" i="0" u="none" strike="noStrike" kern="1200" cap="none" spc="0" normalizeH="0" baseline="0" noProof="0" dirty="0">
                <a:ln/>
                <a:solidFill>
                  <a:srgbClr val="C00000"/>
                </a:solidFill>
                <a:effectLst/>
                <a:uLnTx/>
                <a:uFillTx/>
                <a:latin typeface="Seattle Sans [RUS by me]" panose="00000400000000000000" pitchFamily="2" charset="0"/>
                <a:ea typeface="+mn-ea"/>
                <a:cs typeface="+mn-cs"/>
              </a:rPr>
            </a:br>
            <a:r>
              <a:rPr kumimoji="0" lang="ru-RU" sz="2400" b="1" i="0" u="none" strike="noStrike" kern="1200" cap="none" spc="0" normalizeH="0" baseline="0" noProof="0" dirty="0">
                <a:ln/>
                <a:solidFill>
                  <a:srgbClr val="C00000"/>
                </a:solidFill>
                <a:effectLst/>
                <a:uLnTx/>
                <a:uFillTx/>
                <a:latin typeface="Seattle Sans [RUS by me]" panose="00000400000000000000" pitchFamily="2" charset="0"/>
                <a:ea typeface="+mn-ea"/>
                <a:cs typeface="+mn-cs"/>
              </a:rPr>
              <a:t>за границей и (или) оформление указанными лицами документов </a:t>
            </a:r>
            <a:br>
              <a:rPr kumimoji="0" lang="ru-RU" sz="2400" b="1" i="0" u="none" strike="noStrike" kern="1200" cap="none" spc="0" normalizeH="0" baseline="0" noProof="0" dirty="0">
                <a:ln/>
                <a:solidFill>
                  <a:srgbClr val="C00000"/>
                </a:solidFill>
                <a:effectLst/>
                <a:uLnTx/>
                <a:uFillTx/>
                <a:latin typeface="Seattle Sans [RUS by me]" panose="00000400000000000000" pitchFamily="2" charset="0"/>
                <a:ea typeface="+mn-ea"/>
                <a:cs typeface="+mn-cs"/>
              </a:rPr>
            </a:br>
            <a:r>
              <a:rPr kumimoji="0" lang="ru-RU" sz="2400" b="1" i="0" u="none" strike="noStrike" kern="1200" cap="none" spc="0" normalizeH="0" baseline="0" noProof="0" dirty="0">
                <a:ln/>
                <a:solidFill>
                  <a:srgbClr val="C00000"/>
                </a:solidFill>
                <a:effectLst/>
                <a:uLnTx/>
                <a:uFillTx/>
                <a:latin typeface="Seattle Sans [RUS by me]" panose="00000400000000000000" pitchFamily="2" charset="0"/>
                <a:ea typeface="+mn-ea"/>
                <a:cs typeface="+mn-cs"/>
              </a:rPr>
              <a:t>для выезда на постоянное место жительства в другие государства</a:t>
            </a:r>
          </a:p>
        </p:txBody>
      </p:sp>
    </p:spTree>
    <p:extLst>
      <p:ext uri="{BB962C8B-B14F-4D97-AF65-F5344CB8AC3E}">
        <p14:creationId xmlns:p14="http://schemas.microsoft.com/office/powerpoint/2010/main" val="22725434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985" y="8864"/>
            <a:ext cx="12192000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20000"/>
                    <a:lumOff val="80000"/>
                  </a:srgbClr>
                </a:solidFill>
                <a:effectLst/>
                <a:uLnTx/>
                <a:uFillTx/>
                <a:latin typeface="Franklin Gothic Demi Cond" pitchFamily="34" charset="0"/>
                <a:ea typeface="+mn-ea"/>
                <a:cs typeface="+mn-cs"/>
              </a:rPr>
              <a:t>Ограничения для курсантов </a:t>
            </a:r>
            <a:b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20000"/>
                    <a:lumOff val="80000"/>
                  </a:srgbClr>
                </a:solidFill>
                <a:effectLst/>
                <a:uLnTx/>
                <a:uFillTx/>
                <a:latin typeface="Franklin Gothic Demi Cond" pitchFamily="34" charset="0"/>
                <a:ea typeface="+mn-ea"/>
                <a:cs typeface="+mn-cs"/>
              </a:rPr>
            </a:b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20000"/>
                    <a:lumOff val="80000"/>
                  </a:srgbClr>
                </a:solidFill>
                <a:effectLst/>
                <a:uLnTx/>
                <a:uFillTx/>
                <a:latin typeface="Franklin Gothic Demi Cond" pitchFamily="34" charset="0"/>
                <a:ea typeface="+mn-ea"/>
                <a:cs typeface="+mn-cs"/>
              </a:rPr>
              <a:t>Краснодарского высшего военного училища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1221" y="6374441"/>
            <a:ext cx="509539" cy="444044"/>
          </a:xfrm>
          <a:prstGeom prst="rect">
            <a:avLst/>
          </a:prstGeom>
          <a:effectLst>
            <a:glow rad="152400">
              <a:schemeClr val="accent1">
                <a:alpha val="21000"/>
              </a:schemeClr>
            </a:glow>
          </a:effec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561220" y="6374442"/>
            <a:ext cx="509539" cy="444044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BA2703-0EC3-457A-9946-013C4D6DA5E1}" type="slidenum">
              <a:rPr kumimoji="0" lang="ru-RU" sz="2000" b="0" i="0" u="none" strike="noStrike" kern="1200" cap="none" spc="0" normalizeH="0" baseline="0" noProof="0">
                <a:ln>
                  <a:noFill/>
                </a:ln>
                <a:solidFill>
                  <a:srgbClr val="5B9BD5">
                    <a:lumMod val="20000"/>
                    <a:lumOff val="80000"/>
                  </a:srgbClr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20000"/>
                  <a:lumOff val="80000"/>
                </a:srgbClr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sp>
        <p:nvSpPr>
          <p:cNvPr id="16" name="Скругленный прямоугольник 15"/>
          <p:cNvSpPr>
            <a:spLocks/>
          </p:cNvSpPr>
          <p:nvPr/>
        </p:nvSpPr>
        <p:spPr>
          <a:xfrm>
            <a:off x="244137" y="1080326"/>
            <a:ext cx="11674136" cy="75438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8900000" scaled="1"/>
            <a:tileRect/>
          </a:gradFill>
          <a:ln w="28575">
            <a:solidFill>
              <a:schemeClr val="accent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5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5161" y="1059773"/>
            <a:ext cx="11523216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/>
                <a:solidFill>
                  <a:prstClr val="black"/>
                </a:solidFill>
                <a:effectLst/>
                <a:uLnTx/>
                <a:uFillTx/>
                <a:latin typeface="Seattle Sans [RUS by me]" panose="00000400000000000000" pitchFamily="2" charset="0"/>
                <a:ea typeface="+mn-ea"/>
                <a:cs typeface="+mn-cs"/>
              </a:rPr>
              <a:t>Курение на территории Краснодарского высшего военного училища </a:t>
            </a:r>
            <a:r>
              <a:rPr kumimoji="0" lang="ru-RU" sz="2400" b="1" i="0" u="none" strike="noStrike" kern="1200" cap="none" spc="0" normalizeH="0" baseline="0" noProof="0" dirty="0">
                <a:ln/>
                <a:solidFill>
                  <a:srgbClr val="C00000"/>
                </a:solidFill>
                <a:effectLst/>
                <a:uLnTx/>
                <a:uFillTx/>
                <a:latin typeface="Seattle Sans [RUS by me]" panose="00000400000000000000" pitchFamily="2" charset="0"/>
                <a:ea typeface="+mn-ea"/>
                <a:cs typeface="+mn-cs"/>
              </a:rPr>
              <a:t>ЗАПРЕЩЕНО</a:t>
            </a:r>
          </a:p>
        </p:txBody>
      </p:sp>
      <p:sp>
        <p:nvSpPr>
          <p:cNvPr id="18" name="Скругленный прямоугольник 17"/>
          <p:cNvSpPr>
            <a:spLocks/>
          </p:cNvSpPr>
          <p:nvPr/>
        </p:nvSpPr>
        <p:spPr>
          <a:xfrm>
            <a:off x="244137" y="1952254"/>
            <a:ext cx="11674136" cy="200718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8900000" scaled="1"/>
            <a:tileRect/>
          </a:gradFill>
          <a:ln w="28575">
            <a:solidFill>
              <a:schemeClr val="accent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5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36377" y="2001207"/>
            <a:ext cx="11523216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/>
                <a:solidFill>
                  <a:prstClr val="black"/>
                </a:solidFill>
                <a:effectLst/>
                <a:uLnTx/>
                <a:uFillTx/>
                <a:latin typeface="Seattle Sans [RUS by me]" panose="00000400000000000000" pitchFamily="2" charset="0"/>
                <a:ea typeface="+mn-ea"/>
                <a:cs typeface="+mn-cs"/>
              </a:rPr>
              <a:t>В Восьмое управление Генерального штаба Вооруженных Сил Российской Федерации, 88 Главный центр Министерства обороны Российской Федерации и Научно-технический комитет (Службы защиты государственной тайны Вооруженных Сил Российской Федерации) распределяются </a:t>
            </a:r>
            <a:r>
              <a:rPr kumimoji="0" lang="ru-RU" sz="2400" b="1" i="0" u="none" strike="noStrike" kern="1200" cap="none" spc="0" normalizeH="0" baseline="0" noProof="0" dirty="0">
                <a:ln/>
                <a:solidFill>
                  <a:srgbClr val="C00000"/>
                </a:solidFill>
                <a:effectLst/>
                <a:uLnTx/>
                <a:uFillTx/>
                <a:latin typeface="Seattle Sans [RUS by me]" panose="00000400000000000000" pitchFamily="2" charset="0"/>
                <a:ea typeface="+mn-ea"/>
                <a:cs typeface="+mn-cs"/>
              </a:rPr>
              <a:t>ТОЛЬКО не курящие лейтенанты</a:t>
            </a:r>
          </a:p>
        </p:txBody>
      </p:sp>
      <p:pic>
        <p:nvPicPr>
          <p:cNvPr id="20" name="Picture 2" descr="D:\Офицеры\Шангин\Призыв зима 2022\картинки\курение\unname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40459" y="4096462"/>
            <a:ext cx="1999875" cy="1999875"/>
          </a:xfrm>
          <a:prstGeom prst="roundRect">
            <a:avLst>
              <a:gd name="adj" fmla="val 20292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1" name="Picture 4" descr="D:\Офицеры\Шангин\Призыв зима 2022\картинки\курение\images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36095" y="4076984"/>
            <a:ext cx="3147097" cy="18882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66270186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985" y="8864"/>
            <a:ext cx="12192000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20000"/>
                    <a:lumOff val="80000"/>
                  </a:srgbClr>
                </a:solidFill>
                <a:effectLst/>
                <a:uLnTx/>
                <a:uFillTx/>
                <a:latin typeface="Franklin Gothic Demi Cond" pitchFamily="34" charset="0"/>
                <a:ea typeface="+mn-ea"/>
                <a:cs typeface="+mn-cs"/>
              </a:rPr>
              <a:t>Ограничения для курсантов </a:t>
            </a:r>
            <a:b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20000"/>
                    <a:lumOff val="80000"/>
                  </a:srgbClr>
                </a:solidFill>
                <a:effectLst/>
                <a:uLnTx/>
                <a:uFillTx/>
                <a:latin typeface="Franklin Gothic Demi Cond" pitchFamily="34" charset="0"/>
                <a:ea typeface="+mn-ea"/>
                <a:cs typeface="+mn-cs"/>
              </a:rPr>
            </a:b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20000"/>
                    <a:lumOff val="80000"/>
                  </a:srgbClr>
                </a:solidFill>
                <a:effectLst/>
                <a:uLnTx/>
                <a:uFillTx/>
                <a:latin typeface="Franklin Gothic Demi Cond" pitchFamily="34" charset="0"/>
                <a:ea typeface="+mn-ea"/>
                <a:cs typeface="+mn-cs"/>
              </a:rPr>
              <a:t>Краснодарского высшего военного училища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1221" y="6374441"/>
            <a:ext cx="509539" cy="444044"/>
          </a:xfrm>
          <a:prstGeom prst="rect">
            <a:avLst/>
          </a:prstGeom>
          <a:effectLst>
            <a:glow rad="152400">
              <a:schemeClr val="accent1">
                <a:alpha val="21000"/>
              </a:schemeClr>
            </a:glow>
          </a:effec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561220" y="6374442"/>
            <a:ext cx="509539" cy="444044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BA2703-0EC3-457A-9946-013C4D6DA5E1}" type="slidenum">
              <a:rPr kumimoji="0" lang="ru-RU" sz="2000" b="0" i="0" u="none" strike="noStrike" kern="1200" cap="none" spc="0" normalizeH="0" baseline="0" noProof="0">
                <a:ln>
                  <a:noFill/>
                </a:ln>
                <a:solidFill>
                  <a:srgbClr val="5B9BD5">
                    <a:lumMod val="20000"/>
                    <a:lumOff val="80000"/>
                  </a:srgbClr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20000"/>
                  <a:lumOff val="80000"/>
                </a:srgbClr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357" y="699927"/>
            <a:ext cx="5423521" cy="4792828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1" t="3613" r="7155" b="6442"/>
          <a:stretch/>
        </p:blipFill>
        <p:spPr>
          <a:xfrm>
            <a:off x="5157552" y="1464065"/>
            <a:ext cx="5574673" cy="3674004"/>
          </a:xfrm>
          <a:prstGeom prst="rect">
            <a:avLst/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23" name="Скругленный прямоугольник 22"/>
          <p:cNvSpPr>
            <a:spLocks/>
          </p:cNvSpPr>
          <p:nvPr/>
        </p:nvSpPr>
        <p:spPr>
          <a:xfrm>
            <a:off x="2254316" y="5413088"/>
            <a:ext cx="7705715" cy="62714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8900000" scaled="1"/>
            <a:tileRect/>
          </a:gradFill>
          <a:ln w="28575">
            <a:solidFill>
              <a:schemeClr val="accent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5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54316" y="5504881"/>
            <a:ext cx="7705715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/>
                <a:solidFill>
                  <a:srgbClr val="C00000"/>
                </a:solidFill>
                <a:effectLst/>
                <a:uLnTx/>
                <a:uFillTx/>
                <a:latin typeface="Seattle Sans [RUS by me]" panose="00000400000000000000" pitchFamily="2" charset="0"/>
                <a:ea typeface="+mn-ea"/>
                <a:cs typeface="+mn-cs"/>
              </a:rPr>
              <a:t>ЗАПРЕТ НА УПРАВЛЕНИЕ МОТОЦИКЛАМИ</a:t>
            </a:r>
          </a:p>
        </p:txBody>
      </p:sp>
    </p:spTree>
    <p:extLst>
      <p:ext uri="{BB962C8B-B14F-4D97-AF65-F5344CB8AC3E}">
        <p14:creationId xmlns:p14="http://schemas.microsoft.com/office/powerpoint/2010/main" val="32937647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985" y="8864"/>
            <a:ext cx="12192000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20000"/>
                    <a:lumOff val="80000"/>
                  </a:srgbClr>
                </a:solidFill>
                <a:effectLst/>
                <a:uLnTx/>
                <a:uFillTx/>
                <a:latin typeface="Franklin Gothic Demi Cond" pitchFamily="34" charset="0"/>
                <a:ea typeface="+mn-ea"/>
                <a:cs typeface="+mn-cs"/>
              </a:rPr>
              <a:t>Ограничения для курсантов </a:t>
            </a:r>
            <a:b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20000"/>
                    <a:lumOff val="80000"/>
                  </a:srgbClr>
                </a:solidFill>
                <a:effectLst/>
                <a:uLnTx/>
                <a:uFillTx/>
                <a:latin typeface="Franklin Gothic Demi Cond" pitchFamily="34" charset="0"/>
                <a:ea typeface="+mn-ea"/>
                <a:cs typeface="+mn-cs"/>
              </a:rPr>
            </a:b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20000"/>
                    <a:lumOff val="80000"/>
                  </a:srgbClr>
                </a:solidFill>
                <a:effectLst/>
                <a:uLnTx/>
                <a:uFillTx/>
                <a:latin typeface="Franklin Gothic Demi Cond" pitchFamily="34" charset="0"/>
                <a:ea typeface="+mn-ea"/>
                <a:cs typeface="+mn-cs"/>
              </a:rPr>
              <a:t>Краснодарского высшего военного училища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1221" y="6374441"/>
            <a:ext cx="509539" cy="444044"/>
          </a:xfrm>
          <a:prstGeom prst="rect">
            <a:avLst/>
          </a:prstGeom>
          <a:effectLst>
            <a:glow rad="152400">
              <a:schemeClr val="accent1">
                <a:alpha val="21000"/>
              </a:schemeClr>
            </a:glow>
          </a:effec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561220" y="6374442"/>
            <a:ext cx="509539" cy="444044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BA2703-0EC3-457A-9946-013C4D6DA5E1}" type="slidenum">
              <a:rPr kumimoji="0" lang="ru-RU" sz="2000" b="0" i="0" u="none" strike="noStrike" kern="1200" cap="none" spc="0" normalizeH="0" baseline="0" noProof="0">
                <a:ln>
                  <a:noFill/>
                </a:ln>
                <a:solidFill>
                  <a:srgbClr val="5B9BD5">
                    <a:lumMod val="20000"/>
                    <a:lumOff val="80000"/>
                  </a:srgbClr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20000"/>
                  <a:lumOff val="80000"/>
                </a:srgbClr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sp>
        <p:nvSpPr>
          <p:cNvPr id="23" name="Скругленный прямоугольник 22"/>
          <p:cNvSpPr>
            <a:spLocks/>
          </p:cNvSpPr>
          <p:nvPr/>
        </p:nvSpPr>
        <p:spPr>
          <a:xfrm>
            <a:off x="609600" y="5479763"/>
            <a:ext cx="10951620" cy="62714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8900000" scaled="1"/>
            <a:tileRect/>
          </a:gradFill>
          <a:ln w="28575">
            <a:solidFill>
              <a:schemeClr val="accent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5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57100" y="5571989"/>
            <a:ext cx="10071646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/>
                <a:solidFill>
                  <a:srgbClr val="C00000"/>
                </a:solidFill>
                <a:effectLst/>
                <a:uLnTx/>
                <a:uFillTx/>
                <a:latin typeface="Seattle Sans [RUS by me]" panose="00000400000000000000" pitchFamily="2" charset="0"/>
                <a:ea typeface="+mn-ea"/>
                <a:cs typeface="+mn-cs"/>
              </a:rPr>
              <a:t>УПОТРЕБЛЕНИЕ АЛКОГОЛЬНЫХ И НАРКОТИЧЕСКИХ СРЕДСТВ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7" t="8996" r="3459" b="10583"/>
          <a:stretch/>
        </p:blipFill>
        <p:spPr>
          <a:xfrm>
            <a:off x="8128245" y="1862232"/>
            <a:ext cx="3845820" cy="25270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19" descr="D:\Работа\9-Сакиркин\1 БВС\Занятия\занятие май 2018\фотки в слайд\800px_COLOURBOX521049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64473" y="1012238"/>
            <a:ext cx="2843429" cy="2239796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>
            <a:reflection blurRad="6350" stA="52000" endA="300" endPos="35000" dir="5400000" sy="-100000" algn="bl" rotWithShape="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417" y="1862232"/>
            <a:ext cx="3878478" cy="2632092"/>
          </a:xfrm>
          <a:prstGeom prst="rect">
            <a:avLst/>
          </a:prstGeom>
          <a:ln>
            <a:noFill/>
          </a:ln>
          <a:effectLst>
            <a:reflection blurRad="6350" stA="52000" endA="300" endPos="35000" dir="5400000" sy="-100000" algn="bl" rotWithShape="0"/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6525862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985" y="8864"/>
            <a:ext cx="12192000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20000"/>
                    <a:lumOff val="80000"/>
                  </a:srgbClr>
                </a:solidFill>
                <a:effectLst/>
                <a:uLnTx/>
                <a:uFillTx/>
                <a:latin typeface="Franklin Gothic Demi Cond" pitchFamily="34" charset="0"/>
                <a:ea typeface="+mn-ea"/>
                <a:cs typeface="+mn-cs"/>
              </a:rPr>
              <a:t>Ограничения для курсантов </a:t>
            </a:r>
            <a:b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20000"/>
                    <a:lumOff val="80000"/>
                  </a:srgbClr>
                </a:solidFill>
                <a:effectLst/>
                <a:uLnTx/>
                <a:uFillTx/>
                <a:latin typeface="Franklin Gothic Demi Cond" pitchFamily="34" charset="0"/>
                <a:ea typeface="+mn-ea"/>
                <a:cs typeface="+mn-cs"/>
              </a:rPr>
            </a:b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20000"/>
                    <a:lumOff val="80000"/>
                  </a:srgbClr>
                </a:solidFill>
                <a:effectLst/>
                <a:uLnTx/>
                <a:uFillTx/>
                <a:latin typeface="Franklin Gothic Demi Cond" pitchFamily="34" charset="0"/>
                <a:ea typeface="+mn-ea"/>
                <a:cs typeface="+mn-cs"/>
              </a:rPr>
              <a:t>Краснодарского высшего военного училища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1221" y="6374441"/>
            <a:ext cx="509539" cy="444044"/>
          </a:xfrm>
          <a:prstGeom prst="rect">
            <a:avLst/>
          </a:prstGeom>
          <a:effectLst>
            <a:glow rad="152400">
              <a:schemeClr val="accent1">
                <a:alpha val="21000"/>
              </a:schemeClr>
            </a:glow>
          </a:effec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561220" y="6374442"/>
            <a:ext cx="509539" cy="444044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BA2703-0EC3-457A-9946-013C4D6DA5E1}" type="slidenum">
              <a:rPr kumimoji="0" lang="ru-RU" sz="2000" b="0" i="0" u="none" strike="noStrike" kern="1200" cap="none" spc="0" normalizeH="0" baseline="0" noProof="0">
                <a:ln>
                  <a:noFill/>
                </a:ln>
                <a:solidFill>
                  <a:srgbClr val="5B9BD5">
                    <a:lumMod val="20000"/>
                    <a:lumOff val="80000"/>
                  </a:srgbClr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20000"/>
                  <a:lumOff val="80000"/>
                </a:srgbClr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211" y="998899"/>
            <a:ext cx="6147201" cy="5140643"/>
          </a:xfrm>
          <a:prstGeom prst="parallelogram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1789" y="998898"/>
            <a:ext cx="5309355" cy="5140648"/>
          </a:xfrm>
          <a:prstGeom prst="rect">
            <a:avLst/>
          </a:prstGeom>
        </p:spPr>
      </p:pic>
      <p:sp>
        <p:nvSpPr>
          <p:cNvPr id="23" name="Скругленный прямоугольник 22"/>
          <p:cNvSpPr>
            <a:spLocks/>
          </p:cNvSpPr>
          <p:nvPr/>
        </p:nvSpPr>
        <p:spPr>
          <a:xfrm>
            <a:off x="3657600" y="5369545"/>
            <a:ext cx="4829175" cy="62714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8900000" scaled="1"/>
            <a:tileRect/>
          </a:gradFill>
          <a:ln w="28575">
            <a:solidFill>
              <a:schemeClr val="accent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5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657600" y="5466795"/>
            <a:ext cx="4829175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/>
                <a:solidFill>
                  <a:srgbClr val="C00000"/>
                </a:solidFill>
                <a:effectLst/>
                <a:uLnTx/>
                <a:uFillTx/>
                <a:latin typeface="Seattle Sans [RUS by me]" panose="00000400000000000000" pitchFamily="2" charset="0"/>
                <a:ea typeface="+mn-ea"/>
                <a:cs typeface="+mn-cs"/>
              </a:rPr>
              <a:t>ИГРОВАЯ ЗАВИСИМОСТЬ</a:t>
            </a:r>
          </a:p>
        </p:txBody>
      </p:sp>
    </p:spTree>
    <p:extLst>
      <p:ext uri="{BB962C8B-B14F-4D97-AF65-F5344CB8AC3E}">
        <p14:creationId xmlns:p14="http://schemas.microsoft.com/office/powerpoint/2010/main" val="202979691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985" y="8864"/>
            <a:ext cx="12192000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20000"/>
                    <a:lumOff val="80000"/>
                  </a:srgbClr>
                </a:solidFill>
                <a:effectLst/>
                <a:uLnTx/>
                <a:uFillTx/>
                <a:latin typeface="Franklin Gothic Demi Cond" pitchFamily="34" charset="0"/>
                <a:ea typeface="+mn-ea"/>
                <a:cs typeface="+mn-cs"/>
              </a:rPr>
              <a:t>Ограничения для курсантов </a:t>
            </a:r>
            <a:b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20000"/>
                    <a:lumOff val="80000"/>
                  </a:srgbClr>
                </a:solidFill>
                <a:effectLst/>
                <a:uLnTx/>
                <a:uFillTx/>
                <a:latin typeface="Franklin Gothic Demi Cond" pitchFamily="34" charset="0"/>
                <a:ea typeface="+mn-ea"/>
                <a:cs typeface="+mn-cs"/>
              </a:rPr>
            </a:b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20000"/>
                    <a:lumOff val="80000"/>
                  </a:srgbClr>
                </a:solidFill>
                <a:effectLst/>
                <a:uLnTx/>
                <a:uFillTx/>
                <a:latin typeface="Franklin Gothic Demi Cond" pitchFamily="34" charset="0"/>
                <a:ea typeface="+mn-ea"/>
                <a:cs typeface="+mn-cs"/>
              </a:rPr>
              <a:t>Краснодарского высшего военного училища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1221" y="6374441"/>
            <a:ext cx="509539" cy="444044"/>
          </a:xfrm>
          <a:prstGeom prst="rect">
            <a:avLst/>
          </a:prstGeom>
          <a:effectLst>
            <a:glow rad="152400">
              <a:schemeClr val="accent1">
                <a:alpha val="21000"/>
              </a:schemeClr>
            </a:glow>
          </a:effec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561220" y="6374442"/>
            <a:ext cx="509539" cy="444044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BA2703-0EC3-457A-9946-013C4D6DA5E1}" type="slidenum">
              <a:rPr kumimoji="0" lang="ru-RU" sz="2000" b="0" i="0" u="none" strike="noStrike" kern="1200" cap="none" spc="0" normalizeH="0" baseline="0" noProof="0">
                <a:ln>
                  <a:noFill/>
                </a:ln>
                <a:solidFill>
                  <a:srgbClr val="5B9BD5">
                    <a:lumMod val="20000"/>
                    <a:lumOff val="80000"/>
                  </a:srgbClr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20000"/>
                  <a:lumOff val="80000"/>
                </a:srgbClr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pic>
        <p:nvPicPr>
          <p:cNvPr id="9" name="Рисунок 9" descr="C:\Users\4 рота\Desktop\тату\4EJbyq1dAbc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75"/>
          <a:stretch/>
        </p:blipFill>
        <p:spPr bwMode="auto">
          <a:xfrm>
            <a:off x="8658345" y="1097025"/>
            <a:ext cx="2927439" cy="4691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696" y="1097025"/>
            <a:ext cx="5277537" cy="4691145"/>
          </a:xfrm>
          <a:prstGeom prst="parallelogram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76" y="1097025"/>
            <a:ext cx="2973167" cy="4674026"/>
          </a:xfrm>
          <a:prstGeom prst="diamond">
            <a:avLst/>
          </a:prstGeom>
        </p:spPr>
      </p:pic>
      <p:sp>
        <p:nvSpPr>
          <p:cNvPr id="23" name="Скругленный прямоугольник 22"/>
          <p:cNvSpPr>
            <a:spLocks/>
          </p:cNvSpPr>
          <p:nvPr/>
        </p:nvSpPr>
        <p:spPr>
          <a:xfrm>
            <a:off x="1407886" y="5456629"/>
            <a:ext cx="9042400" cy="62714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8900000" scaled="1"/>
            <a:tileRect/>
          </a:gradFill>
          <a:ln w="28575">
            <a:solidFill>
              <a:schemeClr val="accent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5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07886" y="5539371"/>
            <a:ext cx="9042400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/>
                <a:solidFill>
                  <a:srgbClr val="C00000"/>
                </a:solidFill>
                <a:effectLst/>
                <a:uLnTx/>
                <a:uFillTx/>
                <a:latin typeface="Seattle Sans [RUS by me]" panose="00000400000000000000" pitchFamily="2" charset="0"/>
                <a:ea typeface="+mn-ea"/>
                <a:cs typeface="+mn-cs"/>
              </a:rPr>
              <a:t>ТАТУИРОВКИ – НЕ ПОКАЗАТЕЛЬ КРАСОТЫ ТЕЛА </a:t>
            </a:r>
          </a:p>
        </p:txBody>
      </p:sp>
    </p:spTree>
    <p:extLst>
      <p:ext uri="{BB962C8B-B14F-4D97-AF65-F5344CB8AC3E}">
        <p14:creationId xmlns:p14="http://schemas.microsoft.com/office/powerpoint/2010/main" val="2906044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0" y="156724"/>
            <a:ext cx="121920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800" dirty="0">
                <a:solidFill>
                  <a:schemeClr val="accent1">
                    <a:lumMod val="20000"/>
                    <a:lumOff val="80000"/>
                  </a:schemeClr>
                </a:solidFill>
                <a:latin typeface="Franklin Gothic Demi Cond" pitchFamily="34" charset="0"/>
              </a:rPr>
              <a:t>Учебные корпуса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1221" y="6374441"/>
            <a:ext cx="509539" cy="444044"/>
          </a:xfrm>
          <a:prstGeom prst="rect">
            <a:avLst/>
          </a:prstGeom>
          <a:effectLst>
            <a:glow rad="152400">
              <a:schemeClr val="accent1">
                <a:alpha val="21000"/>
              </a:schemeClr>
            </a:glow>
          </a:effec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561220" y="6374442"/>
            <a:ext cx="509539" cy="444044"/>
          </a:xfrm>
        </p:spPr>
        <p:txBody>
          <a:bodyPr/>
          <a:lstStyle/>
          <a:p>
            <a:pPr algn="ctr"/>
            <a:fld id="{F9BA2703-0EC3-457A-9946-013C4D6DA5E1}" type="slidenum">
              <a:rPr lang="ru-RU" sz="2000">
                <a:solidFill>
                  <a:srgbClr val="5B9BD5">
                    <a:lumMod val="20000"/>
                    <a:lumOff val="80000"/>
                  </a:srgbClr>
                </a:solidFill>
                <a:latin typeface="Bookman Old Style" panose="02050604050505020204" pitchFamily="18" charset="0"/>
              </a:rPr>
              <a:pPr algn="ctr"/>
              <a:t>4</a:t>
            </a:fld>
            <a:endParaRPr lang="ru-RU" sz="2000" dirty="0">
              <a:solidFill>
                <a:srgbClr val="5B9BD5">
                  <a:lumMod val="20000"/>
                  <a:lumOff val="80000"/>
                </a:srgbClr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66" y="1057643"/>
            <a:ext cx="4860000" cy="34412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53392" y="1793939"/>
            <a:ext cx="4860000" cy="34787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Скругленный прямоугольник 23"/>
          <p:cNvSpPr>
            <a:spLocks/>
          </p:cNvSpPr>
          <p:nvPr/>
        </p:nvSpPr>
        <p:spPr>
          <a:xfrm>
            <a:off x="1282571" y="4672513"/>
            <a:ext cx="3743610" cy="600163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8900000" scaled="1"/>
            <a:tileRect/>
          </a:gradFill>
          <a:ln w="28575">
            <a:solidFill>
              <a:schemeClr val="accent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endParaRPr lang="ru-RU" sz="850" kern="0" dirty="0">
              <a:solidFill>
                <a:schemeClr val="tx1"/>
              </a:solidFill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545856" y="4757150"/>
            <a:ext cx="3217040" cy="43088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2200" b="1" dirty="0">
                <a:ln/>
                <a:latin typeface="Seattle Sans [RUS by me]" panose="00000400000000000000" pitchFamily="2" charset="0"/>
              </a:rPr>
              <a:t>Учебный корпус № 1</a:t>
            </a:r>
            <a:endParaRPr lang="ru-RU" sz="2200" b="1" dirty="0">
              <a:ln/>
              <a:solidFill>
                <a:srgbClr val="C00000"/>
              </a:solidFill>
              <a:latin typeface="Seattle Sans [RUS by me]" panose="00000400000000000000" pitchFamily="2" charset="0"/>
            </a:endParaRPr>
          </a:p>
        </p:txBody>
      </p:sp>
      <p:sp>
        <p:nvSpPr>
          <p:cNvPr id="25" name="Скругленный прямоугольник 24"/>
          <p:cNvSpPr>
            <a:spLocks/>
          </p:cNvSpPr>
          <p:nvPr/>
        </p:nvSpPr>
        <p:spPr>
          <a:xfrm>
            <a:off x="7169200" y="5414573"/>
            <a:ext cx="3743610" cy="600163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8900000" scaled="1"/>
            <a:tileRect/>
          </a:gradFill>
          <a:ln w="28575">
            <a:solidFill>
              <a:schemeClr val="accent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endParaRPr lang="ru-RU" sz="850" kern="0" dirty="0">
              <a:solidFill>
                <a:schemeClr val="tx1"/>
              </a:solidFill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432485" y="5499210"/>
            <a:ext cx="3217040" cy="43088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2200" b="1" dirty="0">
                <a:ln/>
                <a:latin typeface="Seattle Sans [RUS by me]" panose="00000400000000000000" pitchFamily="2" charset="0"/>
              </a:rPr>
              <a:t>Учебный корпус № 2</a:t>
            </a:r>
            <a:endParaRPr lang="ru-RU" sz="2200" b="1" dirty="0">
              <a:ln/>
              <a:solidFill>
                <a:srgbClr val="C00000"/>
              </a:solidFill>
              <a:latin typeface="Seattle Sans [RUS by me]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603451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985" y="8864"/>
            <a:ext cx="12192000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20000"/>
                    <a:lumOff val="80000"/>
                  </a:srgbClr>
                </a:solidFill>
                <a:effectLst/>
                <a:uLnTx/>
                <a:uFillTx/>
                <a:latin typeface="Franklin Gothic Demi Cond" pitchFamily="34" charset="0"/>
                <a:ea typeface="+mn-ea"/>
                <a:cs typeface="+mn-cs"/>
              </a:rPr>
              <a:t>Ограничения для курсантов </a:t>
            </a:r>
            <a:b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20000"/>
                    <a:lumOff val="80000"/>
                  </a:srgbClr>
                </a:solidFill>
                <a:effectLst/>
                <a:uLnTx/>
                <a:uFillTx/>
                <a:latin typeface="Franklin Gothic Demi Cond" pitchFamily="34" charset="0"/>
                <a:ea typeface="+mn-ea"/>
                <a:cs typeface="+mn-cs"/>
              </a:rPr>
            </a:b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20000"/>
                    <a:lumOff val="80000"/>
                  </a:srgbClr>
                </a:solidFill>
                <a:effectLst/>
                <a:uLnTx/>
                <a:uFillTx/>
                <a:latin typeface="Franklin Gothic Demi Cond" pitchFamily="34" charset="0"/>
                <a:ea typeface="+mn-ea"/>
                <a:cs typeface="+mn-cs"/>
              </a:rPr>
              <a:t>Краснодарского высшего военного училища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1221" y="6374441"/>
            <a:ext cx="509539" cy="444044"/>
          </a:xfrm>
          <a:prstGeom prst="rect">
            <a:avLst/>
          </a:prstGeom>
          <a:effectLst>
            <a:glow rad="152400">
              <a:schemeClr val="accent1">
                <a:alpha val="21000"/>
              </a:schemeClr>
            </a:glow>
          </a:effec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561220" y="6374442"/>
            <a:ext cx="509539" cy="444044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BA2703-0EC3-457A-9946-013C4D6DA5E1}" type="slidenum">
              <a:rPr kumimoji="0" lang="ru-RU" sz="2000" b="0" i="0" u="none" strike="noStrike" kern="1200" cap="none" spc="0" normalizeH="0" baseline="0" noProof="0">
                <a:ln>
                  <a:noFill/>
                </a:ln>
                <a:solidFill>
                  <a:srgbClr val="5B9BD5">
                    <a:lumMod val="20000"/>
                    <a:lumOff val="80000"/>
                  </a:srgbClr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20000"/>
                  <a:lumOff val="80000"/>
                </a:srgbClr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124" y="1016516"/>
            <a:ext cx="5105110" cy="5085226"/>
          </a:xfrm>
          <a:prstGeom prst="trapezoid">
            <a:avLst/>
          </a:prstGeom>
        </p:spPr>
      </p:pic>
      <p:sp>
        <p:nvSpPr>
          <p:cNvPr id="14" name="Полилиния 13"/>
          <p:cNvSpPr>
            <a:spLocks noChangeAspect="1"/>
          </p:cNvSpPr>
          <p:nvPr/>
        </p:nvSpPr>
        <p:spPr>
          <a:xfrm>
            <a:off x="-5624" y="1016516"/>
            <a:ext cx="6903528" cy="5079484"/>
          </a:xfrm>
          <a:custGeom>
            <a:avLst/>
            <a:gdLst>
              <a:gd name="connsiteX0" fmla="*/ 2170096 w 10155600"/>
              <a:gd name="connsiteY0" fmla="*/ 0 h 6858000"/>
              <a:gd name="connsiteX1" fmla="*/ 7985504 w 10155600"/>
              <a:gd name="connsiteY1" fmla="*/ 0 h 6858000"/>
              <a:gd name="connsiteX2" fmla="*/ 10155600 w 10155600"/>
              <a:gd name="connsiteY2" fmla="*/ 2170096 h 6858000"/>
              <a:gd name="connsiteX3" fmla="*/ 5467696 w 10155600"/>
              <a:gd name="connsiteY3" fmla="*/ 6858000 h 6858000"/>
              <a:gd name="connsiteX4" fmla="*/ 4687904 w 10155600"/>
              <a:gd name="connsiteY4" fmla="*/ 6858000 h 6858000"/>
              <a:gd name="connsiteX5" fmla="*/ 0 w 10155600"/>
              <a:gd name="connsiteY5" fmla="*/ 2170096 h 6858000"/>
              <a:gd name="connsiteX6" fmla="*/ 2170096 w 10155600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155600" h="6858000">
                <a:moveTo>
                  <a:pt x="2170096" y="0"/>
                </a:moveTo>
                <a:lnTo>
                  <a:pt x="7985504" y="0"/>
                </a:lnTo>
                <a:lnTo>
                  <a:pt x="10155600" y="2170096"/>
                </a:lnTo>
                <a:lnTo>
                  <a:pt x="5467696" y="6858000"/>
                </a:lnTo>
                <a:lnTo>
                  <a:pt x="4687904" y="6858000"/>
                </a:lnTo>
                <a:lnTo>
                  <a:pt x="0" y="2170096"/>
                </a:lnTo>
                <a:lnTo>
                  <a:pt x="2170096" y="0"/>
                </a:lnTo>
                <a:close/>
              </a:path>
            </a:pathLst>
          </a:custGeom>
          <a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rcRect/>
            <a:stretch>
              <a:fillRect b="-2237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Скругленный прямоугольник 22"/>
          <p:cNvSpPr>
            <a:spLocks/>
          </p:cNvSpPr>
          <p:nvPr/>
        </p:nvSpPr>
        <p:spPr>
          <a:xfrm>
            <a:off x="180976" y="5474598"/>
            <a:ext cx="11801474" cy="62714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8900000" scaled="1"/>
            <a:tileRect/>
          </a:gradFill>
          <a:ln w="28575">
            <a:solidFill>
              <a:schemeClr val="accent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5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0975" y="5568427"/>
            <a:ext cx="11801475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/>
                <a:solidFill>
                  <a:srgbClr val="C00000"/>
                </a:solidFill>
                <a:effectLst/>
                <a:uLnTx/>
                <a:uFillTx/>
                <a:latin typeface="Seattle Sans [RUS by me]" panose="00000400000000000000" pitchFamily="2" charset="0"/>
                <a:ea typeface="+mn-ea"/>
                <a:cs typeface="+mn-cs"/>
              </a:rPr>
              <a:t>ОГРАНИЧЕНИЕ ПО РАЗМЕЩЕНИЮ ИНФОРМАЦИИ В СОЦИАЛЬНЫХ СЕТЯХ</a:t>
            </a:r>
          </a:p>
        </p:txBody>
      </p:sp>
    </p:spTree>
    <p:extLst>
      <p:ext uri="{BB962C8B-B14F-4D97-AF65-F5344CB8AC3E}">
        <p14:creationId xmlns:p14="http://schemas.microsoft.com/office/powerpoint/2010/main" val="256143165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985" y="8864"/>
            <a:ext cx="12192000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20000"/>
                    <a:lumOff val="80000"/>
                  </a:srgbClr>
                </a:solidFill>
                <a:effectLst/>
                <a:uLnTx/>
                <a:uFillTx/>
                <a:latin typeface="Franklin Gothic Demi Cond" pitchFamily="34" charset="0"/>
                <a:ea typeface="+mn-ea"/>
                <a:cs typeface="+mn-cs"/>
              </a:rPr>
              <a:t>Ограничения для курсантов </a:t>
            </a:r>
            <a:b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20000"/>
                    <a:lumOff val="80000"/>
                  </a:srgbClr>
                </a:solidFill>
                <a:effectLst/>
                <a:uLnTx/>
                <a:uFillTx/>
                <a:latin typeface="Franklin Gothic Demi Cond" pitchFamily="34" charset="0"/>
                <a:ea typeface="+mn-ea"/>
                <a:cs typeface="+mn-cs"/>
              </a:rPr>
            </a:b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20000"/>
                    <a:lumOff val="80000"/>
                  </a:srgbClr>
                </a:solidFill>
                <a:effectLst/>
                <a:uLnTx/>
                <a:uFillTx/>
                <a:latin typeface="Franklin Gothic Demi Cond" pitchFamily="34" charset="0"/>
                <a:ea typeface="+mn-ea"/>
                <a:cs typeface="+mn-cs"/>
              </a:rPr>
              <a:t>Краснодарского высшего военного училища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1221" y="6374441"/>
            <a:ext cx="509539" cy="444044"/>
          </a:xfrm>
          <a:prstGeom prst="rect">
            <a:avLst/>
          </a:prstGeom>
          <a:effectLst>
            <a:glow rad="152400">
              <a:schemeClr val="accent1">
                <a:alpha val="21000"/>
              </a:schemeClr>
            </a:glow>
          </a:effec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561220" y="6374442"/>
            <a:ext cx="509539" cy="444044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BA2703-0EC3-457A-9946-013C4D6DA5E1}" type="slidenum">
              <a:rPr kumimoji="0" lang="ru-RU" sz="2000" b="0" i="0" u="none" strike="noStrike" kern="1200" cap="none" spc="0" normalizeH="0" baseline="0" noProof="0">
                <a:ln>
                  <a:noFill/>
                </a:ln>
                <a:solidFill>
                  <a:srgbClr val="5B9BD5">
                    <a:lumMod val="20000"/>
                    <a:lumOff val="80000"/>
                  </a:srgbClr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20000"/>
                  <a:lumOff val="80000"/>
                </a:srgbClr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sp>
        <p:nvSpPr>
          <p:cNvPr id="23" name="Скругленный прямоугольник 22"/>
          <p:cNvSpPr>
            <a:spLocks/>
          </p:cNvSpPr>
          <p:nvPr/>
        </p:nvSpPr>
        <p:spPr>
          <a:xfrm>
            <a:off x="4136164" y="1658599"/>
            <a:ext cx="7238288" cy="140934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8900000" scaled="1"/>
            <a:tileRect/>
          </a:gradFill>
          <a:ln w="28575">
            <a:solidFill>
              <a:schemeClr val="accent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5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324171" y="1793870"/>
            <a:ext cx="693064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/>
                <a:solidFill>
                  <a:srgbClr val="C00000"/>
                </a:solidFill>
                <a:effectLst/>
                <a:uLnTx/>
                <a:uFillTx/>
                <a:latin typeface="Seattle Sans [RUS by me]" panose="00000400000000000000" pitchFamily="2" charset="0"/>
                <a:ea typeface="+mn-ea"/>
                <a:cs typeface="+mn-cs"/>
              </a:rPr>
              <a:t>ИСПОЛЬЗОВАНИЕ СРЕДСТВ С РАСШИРЕННЫМИ </a:t>
            </a:r>
            <a:br>
              <a:rPr kumimoji="0" lang="ru-RU" sz="2400" b="1" i="0" u="none" strike="noStrike" kern="1200" cap="none" spc="0" normalizeH="0" baseline="0" noProof="0" dirty="0">
                <a:ln/>
                <a:solidFill>
                  <a:srgbClr val="C00000"/>
                </a:solidFill>
                <a:effectLst/>
                <a:uLnTx/>
                <a:uFillTx/>
                <a:latin typeface="Seattle Sans [RUS by me]" panose="00000400000000000000" pitchFamily="2" charset="0"/>
                <a:ea typeface="+mn-ea"/>
                <a:cs typeface="+mn-cs"/>
              </a:rPr>
            </a:br>
            <a:r>
              <a:rPr kumimoji="0" lang="ru-RU" sz="2400" b="1" i="0" u="none" strike="noStrike" kern="1200" cap="none" spc="0" normalizeH="0" baseline="0" noProof="0" dirty="0">
                <a:ln/>
                <a:solidFill>
                  <a:srgbClr val="C00000"/>
                </a:solidFill>
                <a:effectLst/>
                <a:uLnTx/>
                <a:uFillTx/>
                <a:latin typeface="Seattle Sans [RUS by me]" panose="00000400000000000000" pitchFamily="2" charset="0"/>
                <a:ea typeface="+mn-ea"/>
                <a:cs typeface="+mn-cs"/>
              </a:rPr>
              <a:t>МУЛЬТИМЕДИЙНЫМИ ВОЗМОЖНОСТЯМИ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8152" y="2854295"/>
            <a:ext cx="1901422" cy="1901422"/>
          </a:xfrm>
          <a:prstGeom prst="rect">
            <a:avLst/>
          </a:prstGeom>
          <a:effectLst>
            <a:reflection blurRad="6350" stA="50000" endA="300" endPos="38500" dist="50800" dir="5400000" sy="-100000" algn="bl" rotWithShape="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91" y="1633542"/>
            <a:ext cx="1689529" cy="3274908"/>
          </a:xfrm>
          <a:prstGeom prst="rect">
            <a:avLst/>
          </a:prstGeom>
          <a:effectLst>
            <a:reflection blurRad="6350" stA="50000" endA="300" endPos="38500" dist="50800" dir="5400000" sy="-100000" algn="bl" rotWithShape="0"/>
          </a:effectLst>
        </p:spPr>
      </p:pic>
      <p:sp>
        <p:nvSpPr>
          <p:cNvPr id="11" name="Скругленный прямоугольник 10"/>
          <p:cNvSpPr>
            <a:spLocks/>
          </p:cNvSpPr>
          <p:nvPr/>
        </p:nvSpPr>
        <p:spPr>
          <a:xfrm>
            <a:off x="4136164" y="3930356"/>
            <a:ext cx="7238287" cy="184660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8900000" scaled="1"/>
            <a:tileRect/>
          </a:gradFill>
          <a:ln w="28575">
            <a:solidFill>
              <a:schemeClr val="accent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5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24172" y="4070802"/>
            <a:ext cx="693064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/>
                <a:solidFill>
                  <a:prstClr val="black"/>
                </a:solidFill>
                <a:effectLst/>
                <a:uLnTx/>
                <a:uFillTx/>
                <a:latin typeface="Seattle Sans [RUS by me]" panose="00000400000000000000" pitchFamily="2" charset="0"/>
                <a:ea typeface="+mn-ea"/>
                <a:cs typeface="+mn-cs"/>
              </a:rPr>
              <a:t>СРЕДСТВ С РАСШИРЕННЫМИ </a:t>
            </a:r>
            <a:br>
              <a:rPr kumimoji="0" lang="ru-RU" sz="2400" b="1" i="0" u="none" strike="noStrike" kern="1200" cap="none" spc="0" normalizeH="0" baseline="0" noProof="0" dirty="0">
                <a:ln/>
                <a:solidFill>
                  <a:prstClr val="black"/>
                </a:solidFill>
                <a:effectLst/>
                <a:uLnTx/>
                <a:uFillTx/>
                <a:latin typeface="Seattle Sans [RUS by me]" panose="00000400000000000000" pitchFamily="2" charset="0"/>
                <a:ea typeface="+mn-ea"/>
                <a:cs typeface="+mn-cs"/>
              </a:rPr>
            </a:br>
            <a:r>
              <a:rPr kumimoji="0" lang="ru-RU" sz="2400" b="1" i="0" u="none" strike="noStrike" kern="1200" cap="none" spc="0" normalizeH="0" baseline="0" noProof="0" dirty="0">
                <a:ln/>
                <a:solidFill>
                  <a:prstClr val="black"/>
                </a:solidFill>
                <a:effectLst/>
                <a:uLnTx/>
                <a:uFillTx/>
                <a:latin typeface="Seattle Sans [RUS by me]" panose="00000400000000000000" pitchFamily="2" charset="0"/>
                <a:ea typeface="+mn-ea"/>
                <a:cs typeface="+mn-cs"/>
              </a:rPr>
              <a:t>МУЛЬТИМЕДИЙНЫМИ ВОЗМОЖНОСТЯМИ – </a:t>
            </a:r>
            <a:r>
              <a:rPr kumimoji="0" lang="ru-RU" sz="2400" b="1" i="0" u="none" strike="noStrike" kern="1200" cap="none" spc="0" normalizeH="0" baseline="0" noProof="0" dirty="0">
                <a:ln/>
                <a:solidFill>
                  <a:srgbClr val="C00000"/>
                </a:solidFill>
                <a:effectLst/>
                <a:uLnTx/>
                <a:uFillTx/>
                <a:latin typeface="Seattle Sans [RUS by me]" panose="00000400000000000000" pitchFamily="2" charset="0"/>
                <a:ea typeface="+mn-ea"/>
                <a:cs typeface="+mn-cs"/>
              </a:rPr>
              <a:t>УСТРОЙСТВА СЛЕЖЕНИЯ, КОТОРЫЕ </a:t>
            </a:r>
            <a:br>
              <a:rPr kumimoji="0" lang="ru-RU" sz="2400" b="1" i="0" u="none" strike="noStrike" kern="1200" cap="none" spc="0" normalizeH="0" baseline="0" noProof="0" dirty="0">
                <a:ln/>
                <a:solidFill>
                  <a:srgbClr val="C00000"/>
                </a:solidFill>
                <a:effectLst/>
                <a:uLnTx/>
                <a:uFillTx/>
                <a:latin typeface="Seattle Sans [RUS by me]" panose="00000400000000000000" pitchFamily="2" charset="0"/>
                <a:ea typeface="+mn-ea"/>
                <a:cs typeface="+mn-cs"/>
              </a:rPr>
            </a:br>
            <a:r>
              <a:rPr kumimoji="0" lang="ru-RU" sz="2400" b="1" i="0" u="none" strike="noStrike" kern="1200" cap="none" spc="0" normalizeH="0" baseline="0" noProof="0" dirty="0">
                <a:ln/>
                <a:solidFill>
                  <a:srgbClr val="C00000"/>
                </a:solidFill>
                <a:effectLst/>
                <a:uLnTx/>
                <a:uFillTx/>
                <a:latin typeface="Seattle Sans [RUS by me]" panose="00000400000000000000" pitchFamily="2" charset="0"/>
                <a:ea typeface="+mn-ea"/>
                <a:cs typeface="+mn-cs"/>
              </a:rPr>
              <a:t>ВСЕГДА С СОБОЙ</a:t>
            </a:r>
          </a:p>
        </p:txBody>
      </p:sp>
    </p:spTree>
    <p:extLst>
      <p:ext uri="{BB962C8B-B14F-4D97-AF65-F5344CB8AC3E}">
        <p14:creationId xmlns:p14="http://schemas.microsoft.com/office/powerpoint/2010/main" val="217941388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4" t="-226" r="3433" b="19192"/>
          <a:stretch/>
        </p:blipFill>
        <p:spPr>
          <a:xfrm>
            <a:off x="937754" y="1376613"/>
            <a:ext cx="7302937" cy="355479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" name="TextBox 1"/>
          <p:cNvSpPr txBox="1"/>
          <p:nvPr/>
        </p:nvSpPr>
        <p:spPr>
          <a:xfrm>
            <a:off x="6290973" y="229321"/>
            <a:ext cx="5125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20000"/>
                    <a:lumOff val="80000"/>
                  </a:srgbClr>
                </a:solidFill>
                <a:effectLst/>
                <a:uLnTx/>
                <a:uFillTx/>
                <a:latin typeface="Franklin Gothic Demi Cond" pitchFamily="34" charset="0"/>
                <a:ea typeface="Arial Unicode MS" pitchFamily="34" charset="-128"/>
                <a:cs typeface="Times New Roman" pitchFamily="18" charset="0"/>
              </a:rPr>
              <a:t>КРАСНОДАРСКОЕ ВЫСШЕЕ ВОЕННОЕ УЧИЛИЩЕ</a:t>
            </a:r>
          </a:p>
        </p:txBody>
      </p:sp>
      <p:pic>
        <p:nvPicPr>
          <p:cNvPr id="1026" name="Picture 2" descr="Эмблема Большая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8295" y="1543030"/>
            <a:ext cx="3244518" cy="4076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411" y="2334881"/>
            <a:ext cx="2083645" cy="2502163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632796" y="5153049"/>
            <a:ext cx="7912852" cy="803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85353" rtl="0" eaLnBrk="1" fontAlgn="ctr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uLnTx/>
                <a:uFillTx/>
                <a:latin typeface="Arial Narrow" panose="020B0606020202030204" pitchFamily="34" charset="0"/>
                <a:ea typeface="+mn-ea"/>
                <a:cs typeface="Arial" pitchFamily="34" charset="0"/>
              </a:rPr>
              <a:t>Телефон приемной комиссии КВВУ:</a:t>
            </a:r>
            <a:r>
              <a:rPr lang="ru-RU" sz="2800" b="1" kern="0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ial Narrow" panose="020B0606020202030204" pitchFamily="34" charset="0"/>
                <a:cs typeface="Arial" pitchFamily="34" charset="0"/>
              </a:rPr>
              <a:t> </a:t>
            </a:r>
            <a:br>
              <a:rPr lang="ru-RU" sz="2800" b="1" kern="0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ial Narrow" panose="020B0606020202030204" pitchFamily="34" charset="0"/>
                <a:cs typeface="Arial" pitchFamily="34" charset="0"/>
              </a:rPr>
            </a:br>
            <a:r>
              <a:rPr lang="ru-RU" sz="2800" b="1" kern="0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ial Narrow" panose="020B0606020202030204" pitchFamily="34" charset="0"/>
                <a:cs typeface="Arial" pitchFamily="34" charset="0"/>
              </a:rPr>
              <a:t>8 (861) 258-10-33</a:t>
            </a: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</a:effectLst>
              <a:uLnTx/>
              <a:uFillTx/>
              <a:latin typeface="Arial Narrow" panose="020B0606020202030204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38319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0" y="156724"/>
            <a:ext cx="121920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8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Franklin Gothic Demi Cond" pitchFamily="34" charset="0"/>
              </a:rPr>
              <a:t>Киберполигон</a:t>
            </a:r>
            <a:r>
              <a:rPr lang="ru-RU" sz="2800" dirty="0">
                <a:solidFill>
                  <a:schemeClr val="accent1">
                    <a:lumMod val="20000"/>
                    <a:lumOff val="80000"/>
                  </a:schemeClr>
                </a:solidFill>
                <a:latin typeface="Franklin Gothic Demi Cond" pitchFamily="34" charset="0"/>
              </a:rPr>
              <a:t> и парк Победы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1221" y="6374441"/>
            <a:ext cx="509539" cy="444044"/>
          </a:xfrm>
          <a:prstGeom prst="rect">
            <a:avLst/>
          </a:prstGeom>
          <a:effectLst>
            <a:glow rad="152400">
              <a:schemeClr val="accent1">
                <a:alpha val="21000"/>
              </a:schemeClr>
            </a:glow>
          </a:effec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561220" y="6374442"/>
            <a:ext cx="509539" cy="444044"/>
          </a:xfrm>
        </p:spPr>
        <p:txBody>
          <a:bodyPr/>
          <a:lstStyle/>
          <a:p>
            <a:pPr algn="ctr"/>
            <a:fld id="{F9BA2703-0EC3-457A-9946-013C4D6DA5E1}" type="slidenum">
              <a:rPr lang="ru-RU" sz="2000">
                <a:solidFill>
                  <a:srgbClr val="5B9BD5">
                    <a:lumMod val="20000"/>
                    <a:lumOff val="80000"/>
                  </a:srgbClr>
                </a:solidFill>
                <a:latin typeface="Bookman Old Style" panose="02050604050505020204" pitchFamily="18" charset="0"/>
              </a:rPr>
              <a:pPr algn="ctr"/>
              <a:t>5</a:t>
            </a:fld>
            <a:endParaRPr lang="ru-RU" sz="2000" dirty="0">
              <a:solidFill>
                <a:srgbClr val="5B9BD5">
                  <a:lumMod val="20000"/>
                  <a:lumOff val="80000"/>
                </a:srgbClr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221"/>
          <a:stretch/>
        </p:blipFill>
        <p:spPr>
          <a:xfrm>
            <a:off x="1505360" y="2780678"/>
            <a:ext cx="4060800" cy="26901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2076" y="961048"/>
            <a:ext cx="4060800" cy="27815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910" y="2675999"/>
            <a:ext cx="4060800" cy="27815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6" r="6404"/>
          <a:stretch/>
        </p:blipFill>
        <p:spPr>
          <a:xfrm>
            <a:off x="347526" y="961048"/>
            <a:ext cx="4060800" cy="27016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6" name="Скругленный прямоугольник 25"/>
          <p:cNvSpPr>
            <a:spLocks/>
          </p:cNvSpPr>
          <p:nvPr/>
        </p:nvSpPr>
        <p:spPr>
          <a:xfrm>
            <a:off x="707996" y="5562882"/>
            <a:ext cx="3640509" cy="600163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8900000" scaled="1"/>
            <a:tileRect/>
          </a:gradFill>
          <a:ln w="28575">
            <a:solidFill>
              <a:schemeClr val="accent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endParaRPr lang="ru-RU" sz="850" kern="0" dirty="0">
              <a:solidFill>
                <a:schemeClr val="tx1"/>
              </a:solidFill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88090" y="5636525"/>
            <a:ext cx="3480325" cy="43088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2200" b="1" dirty="0" err="1">
                <a:ln/>
                <a:latin typeface="Seattle Sans [RUS by me]" panose="00000400000000000000" pitchFamily="2" charset="0"/>
              </a:rPr>
              <a:t>Киберполигон</a:t>
            </a:r>
            <a:endParaRPr lang="ru-RU" sz="2200" b="1" dirty="0">
              <a:ln/>
              <a:solidFill>
                <a:srgbClr val="C00000"/>
              </a:solidFill>
              <a:latin typeface="Seattle Sans [RUS by me]" panose="00000400000000000000" pitchFamily="2" charset="0"/>
            </a:endParaRPr>
          </a:p>
        </p:txBody>
      </p:sp>
      <p:sp>
        <p:nvSpPr>
          <p:cNvPr id="30" name="Скругленный прямоугольник 29"/>
          <p:cNvSpPr>
            <a:spLocks/>
          </p:cNvSpPr>
          <p:nvPr/>
        </p:nvSpPr>
        <p:spPr>
          <a:xfrm>
            <a:off x="6871062" y="5562882"/>
            <a:ext cx="3640509" cy="600163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8900000" scaled="1"/>
            <a:tileRect/>
          </a:gradFill>
          <a:ln w="28575">
            <a:solidFill>
              <a:schemeClr val="accent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endParaRPr lang="ru-RU" sz="850" kern="0" dirty="0">
              <a:solidFill>
                <a:schemeClr val="tx1"/>
              </a:solidFill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951156" y="5636525"/>
            <a:ext cx="3480325" cy="43088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2200" b="1" dirty="0">
                <a:ln/>
                <a:latin typeface="Seattle Sans [RUS by me]" panose="00000400000000000000" pitchFamily="2" charset="0"/>
              </a:rPr>
              <a:t>Парк Победы</a:t>
            </a:r>
            <a:endParaRPr lang="ru-RU" sz="2200" b="1" dirty="0">
              <a:ln/>
              <a:solidFill>
                <a:srgbClr val="C00000"/>
              </a:solidFill>
              <a:latin typeface="Seattle Sans [RUS by me]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40012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0" y="156724"/>
            <a:ext cx="121920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800" dirty="0">
                <a:solidFill>
                  <a:schemeClr val="accent1">
                    <a:lumMod val="20000"/>
                    <a:lumOff val="80000"/>
                  </a:schemeClr>
                </a:solidFill>
                <a:latin typeface="Franklin Gothic Demi Cond" pitchFamily="34" charset="0"/>
              </a:rPr>
              <a:t>Учебные аудитории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1221" y="6374441"/>
            <a:ext cx="509539" cy="444044"/>
          </a:xfrm>
          <a:prstGeom prst="rect">
            <a:avLst/>
          </a:prstGeom>
          <a:effectLst>
            <a:glow rad="152400">
              <a:schemeClr val="accent1">
                <a:alpha val="21000"/>
              </a:schemeClr>
            </a:glow>
          </a:effec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561220" y="6374442"/>
            <a:ext cx="509539" cy="444044"/>
          </a:xfrm>
        </p:spPr>
        <p:txBody>
          <a:bodyPr/>
          <a:lstStyle/>
          <a:p>
            <a:pPr algn="ctr"/>
            <a:fld id="{F9BA2703-0EC3-457A-9946-013C4D6DA5E1}" type="slidenum">
              <a:rPr lang="ru-RU" sz="2000">
                <a:solidFill>
                  <a:srgbClr val="5B9BD5">
                    <a:lumMod val="20000"/>
                    <a:lumOff val="80000"/>
                  </a:srgbClr>
                </a:solidFill>
                <a:latin typeface="Bookman Old Style" panose="02050604050505020204" pitchFamily="18" charset="0"/>
              </a:rPr>
              <a:pPr algn="ctr"/>
              <a:t>6</a:t>
            </a:fld>
            <a:endParaRPr lang="ru-RU" sz="2000" dirty="0">
              <a:solidFill>
                <a:srgbClr val="5B9BD5">
                  <a:lumMod val="20000"/>
                  <a:lumOff val="80000"/>
                </a:srgbClr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14" name="Picture 2" descr="E:\1 Материалы для встречи\Новая территория\212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8223" y="1434809"/>
            <a:ext cx="3960000" cy="297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E:\1 Материалы для встречи\Новая территория\222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0353" y="1444090"/>
            <a:ext cx="3960000" cy="29607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Скругленный прямоугольник 16"/>
          <p:cNvSpPr>
            <a:spLocks/>
          </p:cNvSpPr>
          <p:nvPr/>
        </p:nvSpPr>
        <p:spPr>
          <a:xfrm>
            <a:off x="245836" y="4576962"/>
            <a:ext cx="3640509" cy="600163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8900000" scaled="1"/>
            <a:tileRect/>
          </a:gradFill>
          <a:ln w="28575">
            <a:solidFill>
              <a:schemeClr val="accent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endParaRPr lang="ru-RU" sz="850" kern="0" dirty="0">
              <a:solidFill>
                <a:schemeClr val="tx1"/>
              </a:solidFill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5930" y="4650605"/>
            <a:ext cx="3480325" cy="43088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2200" b="1" dirty="0">
                <a:ln/>
                <a:latin typeface="Seattle Sans [RUS by me]" panose="00000400000000000000" pitchFamily="2" charset="0"/>
              </a:rPr>
              <a:t>Компьютерные классы</a:t>
            </a:r>
            <a:endParaRPr lang="ru-RU" sz="2200" b="1" dirty="0">
              <a:ln/>
              <a:solidFill>
                <a:srgbClr val="C00000"/>
              </a:solidFill>
              <a:latin typeface="Seattle Sans [RUS by me]" panose="00000400000000000000" pitchFamily="2" charset="0"/>
            </a:endParaRPr>
          </a:p>
        </p:txBody>
      </p:sp>
      <p:sp>
        <p:nvSpPr>
          <p:cNvPr id="19" name="Скругленный прямоугольник 18"/>
          <p:cNvSpPr>
            <a:spLocks/>
          </p:cNvSpPr>
          <p:nvPr/>
        </p:nvSpPr>
        <p:spPr>
          <a:xfrm>
            <a:off x="4318074" y="4565966"/>
            <a:ext cx="3640509" cy="600163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8900000" scaled="1"/>
            <a:tileRect/>
          </a:gradFill>
          <a:ln w="28575">
            <a:solidFill>
              <a:schemeClr val="accent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endParaRPr lang="ru-RU" sz="850" kern="0" dirty="0">
              <a:solidFill>
                <a:schemeClr val="tx1"/>
              </a:solidFill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489763" y="4661599"/>
            <a:ext cx="3217040" cy="43088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2200" b="1" dirty="0">
                <a:ln/>
                <a:latin typeface="Seattle Sans [RUS by me]" panose="00000400000000000000" pitchFamily="2" charset="0"/>
              </a:rPr>
              <a:t>Учебные классы</a:t>
            </a:r>
            <a:endParaRPr lang="ru-RU" sz="2200" b="1" dirty="0">
              <a:ln/>
              <a:solidFill>
                <a:srgbClr val="C00000"/>
              </a:solidFill>
              <a:latin typeface="Seattle Sans [RUS by me]" panose="00000400000000000000" pitchFamily="2" charset="0"/>
            </a:endParaRPr>
          </a:p>
        </p:txBody>
      </p:sp>
      <p:sp>
        <p:nvSpPr>
          <p:cNvPr id="27" name="Скругленный прямоугольник 26"/>
          <p:cNvSpPr>
            <a:spLocks/>
          </p:cNvSpPr>
          <p:nvPr/>
        </p:nvSpPr>
        <p:spPr>
          <a:xfrm>
            <a:off x="8390312" y="4565965"/>
            <a:ext cx="3640509" cy="600163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8900000" scaled="1"/>
            <a:tileRect/>
          </a:gradFill>
          <a:ln w="28575">
            <a:solidFill>
              <a:schemeClr val="accent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endParaRPr lang="ru-RU" sz="850" kern="0" dirty="0">
              <a:solidFill>
                <a:schemeClr val="tx1"/>
              </a:solidFill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521954" y="4650606"/>
            <a:ext cx="3217040" cy="43088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2200" b="1" dirty="0">
                <a:ln/>
                <a:latin typeface="Seattle Sans [RUS by me]" panose="00000400000000000000" pitchFamily="2" charset="0"/>
              </a:rPr>
              <a:t>Лекционные залы</a:t>
            </a:r>
            <a:endParaRPr lang="ru-RU" sz="2200" b="1" dirty="0">
              <a:ln/>
              <a:solidFill>
                <a:srgbClr val="C00000"/>
              </a:solidFill>
              <a:latin typeface="Seattle Sans [RUS by me]" panose="00000400000000000000" pitchFamily="2" charset="0"/>
            </a:endParaRPr>
          </a:p>
        </p:txBody>
      </p:sp>
      <p:pic>
        <p:nvPicPr>
          <p:cNvPr id="20" name="Рисунок 19"/>
          <p:cNvPicPr>
            <a:picLocks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39000" contras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66"/>
          <a:stretch/>
        </p:blipFill>
        <p:spPr>
          <a:xfrm>
            <a:off x="77859" y="1444090"/>
            <a:ext cx="3960000" cy="297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6879505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0" y="156724"/>
            <a:ext cx="121920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800" dirty="0">
                <a:solidFill>
                  <a:schemeClr val="accent1">
                    <a:lumMod val="20000"/>
                    <a:lumOff val="80000"/>
                  </a:schemeClr>
                </a:solidFill>
                <a:latin typeface="Franklin Gothic Demi Cond" pitchFamily="34" charset="0"/>
              </a:rPr>
              <a:t>Тренажерная база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1221" y="6374441"/>
            <a:ext cx="509539" cy="444044"/>
          </a:xfrm>
          <a:prstGeom prst="rect">
            <a:avLst/>
          </a:prstGeom>
          <a:effectLst>
            <a:glow rad="152400">
              <a:schemeClr val="accent1">
                <a:alpha val="21000"/>
              </a:schemeClr>
            </a:glow>
          </a:effec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561220" y="6374442"/>
            <a:ext cx="509539" cy="444044"/>
          </a:xfrm>
        </p:spPr>
        <p:txBody>
          <a:bodyPr/>
          <a:lstStyle/>
          <a:p>
            <a:pPr algn="ctr"/>
            <a:fld id="{F9BA2703-0EC3-457A-9946-013C4D6DA5E1}" type="slidenum">
              <a:rPr lang="ru-RU" sz="2000">
                <a:solidFill>
                  <a:srgbClr val="5B9BD5">
                    <a:lumMod val="20000"/>
                    <a:lumOff val="80000"/>
                  </a:srgbClr>
                </a:solidFill>
                <a:latin typeface="Bookman Old Style" panose="02050604050505020204" pitchFamily="18" charset="0"/>
              </a:rPr>
              <a:pPr algn="ctr"/>
              <a:t>7</a:t>
            </a:fld>
            <a:endParaRPr lang="ru-RU" sz="2000" dirty="0">
              <a:solidFill>
                <a:srgbClr val="5B9BD5">
                  <a:lumMod val="20000"/>
                  <a:lumOff val="80000"/>
                </a:srgb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17" name="Скругленный прямоугольник 16"/>
          <p:cNvSpPr>
            <a:spLocks/>
          </p:cNvSpPr>
          <p:nvPr/>
        </p:nvSpPr>
        <p:spPr>
          <a:xfrm>
            <a:off x="245836" y="4712758"/>
            <a:ext cx="3640509" cy="90943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8900000" scaled="1"/>
            <a:tileRect/>
          </a:gradFill>
          <a:ln w="28575">
            <a:solidFill>
              <a:schemeClr val="accent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endParaRPr lang="ru-RU" sz="850" kern="0" dirty="0">
              <a:solidFill>
                <a:schemeClr val="tx1"/>
              </a:solidFill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5930" y="4786401"/>
            <a:ext cx="3480325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2200" b="1" dirty="0">
                <a:ln/>
                <a:latin typeface="Seattle Sans [RUS by me]" panose="00000400000000000000" pitchFamily="2" charset="0"/>
              </a:rPr>
              <a:t>Учебный тренажер «КАМАЗ»</a:t>
            </a:r>
            <a:endParaRPr lang="ru-RU" sz="2200" b="1" dirty="0">
              <a:ln/>
              <a:solidFill>
                <a:srgbClr val="C00000"/>
              </a:solidFill>
              <a:latin typeface="Seattle Sans [RUS by me]" panose="00000400000000000000" pitchFamily="2" charset="0"/>
            </a:endParaRPr>
          </a:p>
        </p:txBody>
      </p:sp>
      <p:sp>
        <p:nvSpPr>
          <p:cNvPr id="19" name="Скругленный прямоугольник 18"/>
          <p:cNvSpPr>
            <a:spLocks/>
          </p:cNvSpPr>
          <p:nvPr/>
        </p:nvSpPr>
        <p:spPr>
          <a:xfrm>
            <a:off x="4318074" y="4701762"/>
            <a:ext cx="3640509" cy="600163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8900000" scaled="1"/>
            <a:tileRect/>
          </a:gradFill>
          <a:ln w="28575">
            <a:solidFill>
              <a:schemeClr val="accent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endParaRPr lang="ru-RU" sz="850" kern="0" dirty="0">
              <a:solidFill>
                <a:schemeClr val="tx1"/>
              </a:solidFill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489763" y="4797395"/>
            <a:ext cx="3217040" cy="43088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2200" b="1" dirty="0" err="1">
                <a:ln/>
                <a:latin typeface="Seattle Sans [RUS by me]" panose="00000400000000000000" pitchFamily="2" charset="0"/>
              </a:rPr>
              <a:t>Спецаппаратные</a:t>
            </a:r>
            <a:endParaRPr lang="ru-RU" sz="2200" b="1" dirty="0">
              <a:ln/>
              <a:solidFill>
                <a:srgbClr val="C00000"/>
              </a:solidFill>
              <a:latin typeface="Seattle Sans [RUS by me]" panose="00000400000000000000" pitchFamily="2" charset="0"/>
            </a:endParaRPr>
          </a:p>
        </p:txBody>
      </p:sp>
      <p:sp>
        <p:nvSpPr>
          <p:cNvPr id="27" name="Скругленный прямоугольник 26"/>
          <p:cNvSpPr>
            <a:spLocks/>
          </p:cNvSpPr>
          <p:nvPr/>
        </p:nvSpPr>
        <p:spPr>
          <a:xfrm>
            <a:off x="8390312" y="4701761"/>
            <a:ext cx="3640509" cy="920435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8900000" scaled="1"/>
            <a:tileRect/>
          </a:gradFill>
          <a:ln w="28575">
            <a:solidFill>
              <a:schemeClr val="accent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endParaRPr lang="ru-RU" sz="850" kern="0" dirty="0">
              <a:solidFill>
                <a:schemeClr val="tx1"/>
              </a:solidFill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521954" y="4786402"/>
            <a:ext cx="321704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2200" b="1" dirty="0">
                <a:ln/>
                <a:latin typeface="Seattle Sans [RUS by me]" panose="00000400000000000000" pitchFamily="2" charset="0"/>
              </a:rPr>
              <a:t>Техника специальной связи</a:t>
            </a:r>
            <a:endParaRPr lang="ru-RU" sz="2200" b="1" dirty="0">
              <a:ln/>
              <a:solidFill>
                <a:srgbClr val="C00000"/>
              </a:solidFill>
              <a:latin typeface="Seattle Sans [RUS by me]" panose="00000400000000000000" pitchFamily="2" charset="0"/>
            </a:endParaRPr>
          </a:p>
        </p:txBody>
      </p:sp>
      <p:pic>
        <p:nvPicPr>
          <p:cNvPr id="21" name="Рисунок 3"/>
          <p:cNvPicPr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5" r="3037"/>
          <a:stretch/>
        </p:blipFill>
        <p:spPr bwMode="auto">
          <a:xfrm>
            <a:off x="8186686" y="1477842"/>
            <a:ext cx="3960000" cy="297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3" name="Рисунок 2"/>
          <p:cNvPicPr>
            <a:picLocks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521"/>
          <a:stretch/>
        </p:blipFill>
        <p:spPr bwMode="auto">
          <a:xfrm>
            <a:off x="4136388" y="1477842"/>
            <a:ext cx="3960000" cy="297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4" name="Рисунок 23"/>
          <p:cNvPicPr>
            <a:picLocks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3" t="-863" r="7814" b="863"/>
          <a:stretch/>
        </p:blipFill>
        <p:spPr>
          <a:xfrm>
            <a:off x="86090" y="1477842"/>
            <a:ext cx="3960000" cy="297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658881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0" y="156724"/>
            <a:ext cx="121920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800" dirty="0">
                <a:solidFill>
                  <a:schemeClr val="accent1">
                    <a:lumMod val="20000"/>
                    <a:lumOff val="80000"/>
                  </a:schemeClr>
                </a:solidFill>
                <a:latin typeface="Franklin Gothic Demi Cond" pitchFamily="34" charset="0"/>
              </a:rPr>
              <a:t>База физической подготовки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1221" y="6374441"/>
            <a:ext cx="509539" cy="444044"/>
          </a:xfrm>
          <a:prstGeom prst="rect">
            <a:avLst/>
          </a:prstGeom>
          <a:effectLst>
            <a:glow rad="152400">
              <a:schemeClr val="accent1">
                <a:alpha val="21000"/>
              </a:schemeClr>
            </a:glow>
          </a:effec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561220" y="6374442"/>
            <a:ext cx="509539" cy="444044"/>
          </a:xfrm>
        </p:spPr>
        <p:txBody>
          <a:bodyPr/>
          <a:lstStyle/>
          <a:p>
            <a:pPr algn="ctr"/>
            <a:fld id="{F9BA2703-0EC3-457A-9946-013C4D6DA5E1}" type="slidenum">
              <a:rPr lang="ru-RU" sz="2000">
                <a:solidFill>
                  <a:srgbClr val="5B9BD5">
                    <a:lumMod val="20000"/>
                    <a:lumOff val="80000"/>
                  </a:srgbClr>
                </a:solidFill>
                <a:latin typeface="Bookman Old Style" panose="02050604050505020204" pitchFamily="18" charset="0"/>
              </a:rPr>
              <a:pPr algn="ctr"/>
              <a:t>8</a:t>
            </a:fld>
            <a:endParaRPr lang="ru-RU" sz="2000" dirty="0">
              <a:solidFill>
                <a:srgbClr val="5B9BD5">
                  <a:lumMod val="20000"/>
                  <a:lumOff val="80000"/>
                </a:srgb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17" name="Скругленный прямоугольник 16"/>
          <p:cNvSpPr>
            <a:spLocks/>
          </p:cNvSpPr>
          <p:nvPr/>
        </p:nvSpPr>
        <p:spPr>
          <a:xfrm>
            <a:off x="245836" y="4712758"/>
            <a:ext cx="3640509" cy="589167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8900000" scaled="1"/>
            <a:tileRect/>
          </a:gradFill>
          <a:ln w="28575">
            <a:solidFill>
              <a:schemeClr val="accent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endParaRPr lang="ru-RU" sz="850" kern="0" dirty="0">
              <a:solidFill>
                <a:schemeClr val="tx1"/>
              </a:solidFill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5930" y="4786401"/>
            <a:ext cx="3480325" cy="43088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2200" b="1" dirty="0">
                <a:ln/>
                <a:latin typeface="Seattle Sans [RUS by me]" panose="00000400000000000000" pitchFamily="2" charset="0"/>
              </a:rPr>
              <a:t>Футбольное поле</a:t>
            </a:r>
            <a:endParaRPr lang="ru-RU" sz="2200" b="1" dirty="0">
              <a:ln/>
              <a:solidFill>
                <a:srgbClr val="C00000"/>
              </a:solidFill>
              <a:latin typeface="Seattle Sans [RUS by me]" panose="00000400000000000000" pitchFamily="2" charset="0"/>
            </a:endParaRPr>
          </a:p>
        </p:txBody>
      </p:sp>
      <p:sp>
        <p:nvSpPr>
          <p:cNvPr id="19" name="Скругленный прямоугольник 18"/>
          <p:cNvSpPr>
            <a:spLocks/>
          </p:cNvSpPr>
          <p:nvPr/>
        </p:nvSpPr>
        <p:spPr>
          <a:xfrm>
            <a:off x="4318074" y="4701762"/>
            <a:ext cx="3640509" cy="600163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8900000" scaled="1"/>
            <a:tileRect/>
          </a:gradFill>
          <a:ln w="28575">
            <a:solidFill>
              <a:schemeClr val="accent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endParaRPr lang="ru-RU" sz="850" kern="0" dirty="0">
              <a:solidFill>
                <a:schemeClr val="tx1"/>
              </a:solidFill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390930" y="4797395"/>
            <a:ext cx="3458423" cy="43088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2200" b="1" dirty="0">
                <a:ln/>
                <a:latin typeface="Seattle Sans [RUS by me]" panose="00000400000000000000" pitchFamily="2" charset="0"/>
              </a:rPr>
              <a:t>Спортивная площадка</a:t>
            </a:r>
            <a:endParaRPr lang="ru-RU" sz="2200" b="1" dirty="0">
              <a:ln/>
              <a:solidFill>
                <a:srgbClr val="C00000"/>
              </a:solidFill>
              <a:latin typeface="Seattle Sans [RUS by me]" panose="00000400000000000000" pitchFamily="2" charset="0"/>
            </a:endParaRPr>
          </a:p>
        </p:txBody>
      </p:sp>
      <p:sp>
        <p:nvSpPr>
          <p:cNvPr id="27" name="Скругленный прямоугольник 26"/>
          <p:cNvSpPr>
            <a:spLocks/>
          </p:cNvSpPr>
          <p:nvPr/>
        </p:nvSpPr>
        <p:spPr>
          <a:xfrm>
            <a:off x="8390312" y="4701762"/>
            <a:ext cx="3640509" cy="60016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8900000" scaled="1"/>
            <a:tileRect/>
          </a:gradFill>
          <a:ln w="28575">
            <a:solidFill>
              <a:schemeClr val="accent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endParaRPr lang="ru-RU" sz="850" kern="0" dirty="0">
              <a:solidFill>
                <a:schemeClr val="tx1"/>
              </a:solidFill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521954" y="4786402"/>
            <a:ext cx="3217040" cy="43088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2200" b="1" dirty="0">
                <a:ln/>
                <a:latin typeface="Seattle Sans [RUS by me]" panose="00000400000000000000" pitchFamily="2" charset="0"/>
              </a:rPr>
              <a:t>Полоса препятствий</a:t>
            </a:r>
            <a:endParaRPr lang="ru-RU" sz="2200" b="1" dirty="0">
              <a:ln/>
              <a:solidFill>
                <a:srgbClr val="C00000"/>
              </a:solidFill>
              <a:latin typeface="Seattle Sans [RUS by me]" panose="00000400000000000000" pitchFamily="2" charset="0"/>
            </a:endParaRPr>
          </a:p>
        </p:txBody>
      </p:sp>
      <p:pic>
        <p:nvPicPr>
          <p:cNvPr id="14" name="Picture 6"/>
          <p:cNvPicPr>
            <a:picLocks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9000" contras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908" t="16225" r="28391" b="33492"/>
          <a:stretch/>
        </p:blipFill>
        <p:spPr bwMode="auto">
          <a:xfrm>
            <a:off x="8145910" y="1511521"/>
            <a:ext cx="3960000" cy="297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Picture 15"/>
          <p:cNvPicPr>
            <a:picLocks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0" r="15736"/>
          <a:stretch/>
        </p:blipFill>
        <p:spPr bwMode="auto">
          <a:xfrm>
            <a:off x="86090" y="1511521"/>
            <a:ext cx="3960000" cy="297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" name="Picture 2"/>
          <p:cNvPicPr>
            <a:picLocks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640"/>
          <a:stretch/>
        </p:blipFill>
        <p:spPr bwMode="auto">
          <a:xfrm>
            <a:off x="4116000" y="1511521"/>
            <a:ext cx="3960000" cy="297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8580375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0" y="156724"/>
            <a:ext cx="121920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800" dirty="0">
                <a:solidFill>
                  <a:schemeClr val="accent1">
                    <a:lumMod val="20000"/>
                    <a:lumOff val="80000"/>
                  </a:schemeClr>
                </a:solidFill>
                <a:latin typeface="Franklin Gothic Demi Cond" pitchFamily="34" charset="0"/>
              </a:rPr>
              <a:t>База для общевойсковой подготовки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1221" y="6374441"/>
            <a:ext cx="509539" cy="444044"/>
          </a:xfrm>
          <a:prstGeom prst="rect">
            <a:avLst/>
          </a:prstGeom>
          <a:effectLst>
            <a:glow rad="152400">
              <a:schemeClr val="accent1">
                <a:alpha val="21000"/>
              </a:schemeClr>
            </a:glow>
          </a:effec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1561220" y="6374442"/>
            <a:ext cx="509539" cy="444044"/>
          </a:xfrm>
        </p:spPr>
        <p:txBody>
          <a:bodyPr/>
          <a:lstStyle/>
          <a:p>
            <a:pPr algn="ctr"/>
            <a:fld id="{F9BA2703-0EC3-457A-9946-013C4D6DA5E1}" type="slidenum">
              <a:rPr lang="ru-RU" sz="2000">
                <a:solidFill>
                  <a:srgbClr val="5B9BD5">
                    <a:lumMod val="20000"/>
                    <a:lumOff val="80000"/>
                  </a:srgbClr>
                </a:solidFill>
                <a:latin typeface="Bookman Old Style" panose="02050604050505020204" pitchFamily="18" charset="0"/>
              </a:rPr>
              <a:pPr algn="ctr"/>
              <a:t>9</a:t>
            </a:fld>
            <a:endParaRPr lang="ru-RU" sz="2000" dirty="0">
              <a:solidFill>
                <a:srgbClr val="5B9BD5">
                  <a:lumMod val="20000"/>
                  <a:lumOff val="80000"/>
                </a:srgb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17" name="Скругленный прямоугольник 16"/>
          <p:cNvSpPr>
            <a:spLocks/>
          </p:cNvSpPr>
          <p:nvPr/>
        </p:nvSpPr>
        <p:spPr>
          <a:xfrm>
            <a:off x="209624" y="4712758"/>
            <a:ext cx="3640509" cy="589167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8900000" scaled="1"/>
            <a:tileRect/>
          </a:gradFill>
          <a:ln w="28575">
            <a:solidFill>
              <a:schemeClr val="accent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endParaRPr lang="ru-RU" sz="850" kern="0" dirty="0">
              <a:solidFill>
                <a:schemeClr val="tx1"/>
              </a:solidFill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98771" y="4786401"/>
            <a:ext cx="3480325" cy="43088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2200" b="1" dirty="0">
                <a:ln/>
                <a:latin typeface="Seattle Sans [RUS by me]" panose="00000400000000000000" pitchFamily="2" charset="0"/>
              </a:rPr>
              <a:t>Караульный городок</a:t>
            </a:r>
            <a:endParaRPr lang="ru-RU" sz="2200" b="1" dirty="0">
              <a:ln/>
              <a:solidFill>
                <a:srgbClr val="C00000"/>
              </a:solidFill>
              <a:latin typeface="Seattle Sans [RUS by me]" panose="00000400000000000000" pitchFamily="2" charset="0"/>
            </a:endParaRPr>
          </a:p>
        </p:txBody>
      </p:sp>
      <p:sp>
        <p:nvSpPr>
          <p:cNvPr id="19" name="Скругленный прямоугольник 18"/>
          <p:cNvSpPr>
            <a:spLocks/>
          </p:cNvSpPr>
          <p:nvPr/>
        </p:nvSpPr>
        <p:spPr>
          <a:xfrm>
            <a:off x="4245650" y="4701762"/>
            <a:ext cx="3640509" cy="600163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8900000" scaled="1"/>
            <a:tileRect/>
          </a:gradFill>
          <a:ln w="28575">
            <a:solidFill>
              <a:schemeClr val="accent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endParaRPr lang="ru-RU" sz="850" kern="0" dirty="0">
              <a:solidFill>
                <a:schemeClr val="tx1"/>
              </a:solidFill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345665" y="4797395"/>
            <a:ext cx="3458423" cy="43088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2200" b="1" dirty="0">
                <a:ln/>
                <a:latin typeface="Seattle Sans [RUS by me]" panose="00000400000000000000" pitchFamily="2" charset="0"/>
              </a:rPr>
              <a:t>Электронный тир</a:t>
            </a:r>
            <a:endParaRPr lang="ru-RU" sz="2200" b="1" dirty="0">
              <a:ln/>
              <a:solidFill>
                <a:srgbClr val="C00000"/>
              </a:solidFill>
              <a:latin typeface="Seattle Sans [RUS by me]" panose="00000400000000000000" pitchFamily="2" charset="0"/>
            </a:endParaRPr>
          </a:p>
        </p:txBody>
      </p:sp>
      <p:sp>
        <p:nvSpPr>
          <p:cNvPr id="27" name="Скругленный прямоугольник 26"/>
          <p:cNvSpPr>
            <a:spLocks/>
          </p:cNvSpPr>
          <p:nvPr/>
        </p:nvSpPr>
        <p:spPr>
          <a:xfrm>
            <a:off x="8299782" y="4701762"/>
            <a:ext cx="3640509" cy="92044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8900000" scaled="1"/>
            <a:tileRect/>
          </a:gradFill>
          <a:ln w="28575">
            <a:solidFill>
              <a:schemeClr val="accent1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endParaRPr lang="ru-RU" sz="850" kern="0" dirty="0">
              <a:solidFill>
                <a:schemeClr val="tx1"/>
              </a:solidFill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404264" y="4786402"/>
            <a:ext cx="3437675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2200" b="1" dirty="0">
                <a:ln/>
                <a:latin typeface="Seattle Sans [RUS by me]" panose="00000400000000000000" pitchFamily="2" charset="0"/>
              </a:rPr>
              <a:t>База для проведения учебных стрельб</a:t>
            </a:r>
            <a:endParaRPr lang="ru-RU" sz="2200" b="1" dirty="0">
              <a:ln/>
              <a:solidFill>
                <a:srgbClr val="C00000"/>
              </a:solidFill>
              <a:latin typeface="Seattle Sans [RUS by me]" panose="00000400000000000000" pitchFamily="2" charset="0"/>
            </a:endParaRPr>
          </a:p>
        </p:txBody>
      </p:sp>
      <p:pic>
        <p:nvPicPr>
          <p:cNvPr id="21" name="Picture 14" descr="1"/>
          <p:cNvPicPr>
            <a:picLocks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70" t="610" r="9607" b="-610"/>
          <a:stretch/>
        </p:blipFill>
        <p:spPr bwMode="auto">
          <a:xfrm>
            <a:off x="22719" y="1543321"/>
            <a:ext cx="3960000" cy="297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3" name="Picture 16" descr="4"/>
          <p:cNvPicPr>
            <a:picLocks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7" r="471"/>
          <a:stretch/>
        </p:blipFill>
        <p:spPr bwMode="auto">
          <a:xfrm>
            <a:off x="4076770" y="1543321"/>
            <a:ext cx="3960000" cy="297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4" name="Picture 4" descr="DSC01191"/>
          <p:cNvPicPr>
            <a:picLocks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3" t="2526" r="120"/>
          <a:stretch/>
        </p:blipFill>
        <p:spPr bwMode="auto">
          <a:xfrm>
            <a:off x="8130821" y="1543321"/>
            <a:ext cx="3960000" cy="297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55426641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8 УГШ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 8 УГШ" id="{5DA8495E-293E-4B36-9E1A-210A626861C1}" vid="{DFB268D6-6652-47A7-988A-553AF26E7013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Тема 8 УГШ</Template>
  <TotalTime>13916</TotalTime>
  <Words>2552</Words>
  <Application>Microsoft Office PowerPoint</Application>
  <PresentationFormat>Широкоэкранный</PresentationFormat>
  <Paragraphs>638</Paragraphs>
  <Slides>42</Slides>
  <Notes>42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54" baseType="lpstr">
      <vt:lpstr>Arial</vt:lpstr>
      <vt:lpstr>Arial Narrow</vt:lpstr>
      <vt:lpstr>Arial Unicode MS</vt:lpstr>
      <vt:lpstr>Bookman Old Style</vt:lpstr>
      <vt:lpstr>Calibri</vt:lpstr>
      <vt:lpstr>Calibri Light</vt:lpstr>
      <vt:lpstr>Franklin Gothic Demi Cond</vt:lpstr>
      <vt:lpstr>Georgia</vt:lpstr>
      <vt:lpstr>Seattle Sans [RUS by me]</vt:lpstr>
      <vt:lpstr>Times New Roman</vt:lpstr>
      <vt:lpstr>Wingdings</vt:lpstr>
      <vt:lpstr>Тема 8 УГШ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Гуль Александр Петрович</cp:lastModifiedBy>
  <cp:revision>708</cp:revision>
  <cp:lastPrinted>2023-09-13T10:45:56Z</cp:lastPrinted>
  <dcterms:created xsi:type="dcterms:W3CDTF">2020-10-01T09:41:00Z</dcterms:created>
  <dcterms:modified xsi:type="dcterms:W3CDTF">2023-10-30T05:53:37Z</dcterms:modified>
</cp:coreProperties>
</file>